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2276" y="226517"/>
            <a:ext cx="7759446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4950" y="1628775"/>
            <a:ext cx="8672830" cy="3618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3204" y="512775"/>
            <a:ext cx="7727950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5400" i="1" spc="-20" dirty="0">
                <a:latin typeface="Times New Roman" panose="02020603050405020304"/>
                <a:cs typeface="Times New Roman" panose="02020603050405020304"/>
              </a:rPr>
              <a:t>Выбор </a:t>
            </a:r>
            <a:r>
              <a:rPr sz="5400" i="1" spc="-5" dirty="0">
                <a:latin typeface="Times New Roman" panose="02020603050405020304"/>
                <a:cs typeface="Times New Roman" panose="02020603050405020304"/>
              </a:rPr>
              <a:t>профиля </a:t>
            </a:r>
            <a:r>
              <a:rPr sz="5400" i="1" spc="-10" dirty="0">
                <a:latin typeface="Times New Roman" panose="02020603050405020304"/>
                <a:cs typeface="Times New Roman" panose="02020603050405020304"/>
              </a:rPr>
              <a:t>обучения </a:t>
            </a:r>
            <a:r>
              <a:rPr sz="5400" i="1" spc="-13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i="1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5400" i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i="1" spc="-55" dirty="0">
                <a:latin typeface="Times New Roman" panose="02020603050405020304"/>
                <a:cs typeface="Times New Roman" panose="02020603050405020304"/>
              </a:rPr>
              <a:t>10-11</a:t>
            </a:r>
            <a:r>
              <a:rPr sz="5400" i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i="1" spc="-10" dirty="0">
                <a:latin typeface="Times New Roman" panose="02020603050405020304"/>
                <a:cs typeface="Times New Roman" panose="02020603050405020304"/>
              </a:rPr>
              <a:t>классах</a:t>
            </a:r>
            <a:endParaRPr sz="5400">
              <a:latin typeface="Times New Roman" panose="02020603050405020304"/>
              <a:cs typeface="Times New Roman" panose="02020603050405020304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5400" i="1" dirty="0">
                <a:latin typeface="Times New Roman" panose="02020603050405020304"/>
                <a:cs typeface="Times New Roman" panose="02020603050405020304"/>
              </a:rPr>
              <a:t>в</a:t>
            </a:r>
            <a:r>
              <a:rPr sz="5400" i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i="1" spc="5" dirty="0">
                <a:latin typeface="Times New Roman" panose="02020603050405020304"/>
                <a:cs typeface="Times New Roman" panose="02020603050405020304"/>
              </a:rPr>
              <a:t>2023-2025</a:t>
            </a:r>
            <a:r>
              <a:rPr sz="5400" i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5400" i="1" spc="-20" dirty="0">
                <a:latin typeface="Times New Roman" panose="02020603050405020304"/>
                <a:cs typeface="Times New Roman" panose="02020603050405020304"/>
              </a:rPr>
              <a:t>уч.г.</a:t>
            </a:r>
            <a:endParaRPr sz="5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4553" y="861186"/>
            <a:ext cx="63087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latin typeface="Cambria" panose="02040503050406030204"/>
                <a:cs typeface="Cambria" panose="02040503050406030204"/>
              </a:rPr>
              <a:t>Письмо</a:t>
            </a:r>
            <a:r>
              <a:rPr sz="2400" b="1" i="1" spc="15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МОНиМП</a:t>
            </a:r>
            <a:r>
              <a:rPr sz="2400" b="1" i="1" spc="-10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КК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 от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16.10.2022</a:t>
            </a:r>
            <a:r>
              <a:rPr sz="2400" b="1" i="1" spc="5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г.</a:t>
            </a:r>
            <a:endParaRPr sz="2400">
              <a:latin typeface="Cambria" panose="02040503050406030204"/>
              <a:cs typeface="Cambria" panose="02040503050406030204"/>
            </a:endParaRPr>
          </a:p>
          <a:p>
            <a:pPr marL="3810" algn="ctr">
              <a:lnSpc>
                <a:spcPct val="100000"/>
              </a:lnSpc>
            </a:pPr>
            <a:r>
              <a:rPr sz="2400" b="1" i="1" dirty="0">
                <a:latin typeface="Cambria" panose="02040503050406030204"/>
                <a:cs typeface="Cambria" panose="02040503050406030204"/>
              </a:rPr>
              <a:t>№</a:t>
            </a:r>
            <a:r>
              <a:rPr sz="2400" b="1" i="1" spc="-40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47-01-13-20861/22</a:t>
            </a:r>
            <a:endParaRPr sz="2400">
              <a:latin typeface="Cambria" panose="02040503050406030204"/>
              <a:cs typeface="Cambria" panose="020405030504060302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Cambria" panose="02040503050406030204"/>
              <a:cs typeface="Cambria" panose="02040503050406030204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2400" b="1" i="1" spc="-5" dirty="0">
                <a:latin typeface="Cambria" panose="02040503050406030204"/>
                <a:cs typeface="Cambria" panose="02040503050406030204"/>
              </a:rPr>
              <a:t>«Об организации</a:t>
            </a:r>
            <a:r>
              <a:rPr sz="2400" b="1" i="1" spc="5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профильного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обучения</a:t>
            </a:r>
            <a:r>
              <a:rPr sz="2400" b="1" i="1" spc="15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и</a:t>
            </a:r>
            <a:endParaRPr sz="2400">
              <a:latin typeface="Cambria" panose="02040503050406030204"/>
              <a:cs typeface="Cambria" panose="02040503050406030204"/>
            </a:endParaRPr>
          </a:p>
          <a:p>
            <a:pPr algn="ctr">
              <a:lnSpc>
                <a:spcPct val="100000"/>
              </a:lnSpc>
            </a:pPr>
            <a:r>
              <a:rPr sz="2400" b="1" i="1" spc="-10" dirty="0">
                <a:latin typeface="Cambria" panose="02040503050406030204"/>
                <a:cs typeface="Cambria" panose="02040503050406030204"/>
              </a:rPr>
              <a:t>подготовке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к</a:t>
            </a:r>
            <a:r>
              <a:rPr sz="2400" b="1" i="1" spc="5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проведению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5" dirty="0">
                <a:latin typeface="Cambria" panose="02040503050406030204"/>
                <a:cs typeface="Cambria" panose="02040503050406030204"/>
              </a:rPr>
              <a:t>ГИА</a:t>
            </a:r>
            <a:r>
              <a:rPr sz="2400" b="1" i="1" spc="10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dirty="0">
                <a:latin typeface="Cambria" panose="02040503050406030204"/>
                <a:cs typeface="Cambria" panose="02040503050406030204"/>
              </a:rPr>
              <a:t>в</a:t>
            </a:r>
            <a:r>
              <a:rPr sz="2400" b="1" i="1" spc="-10" dirty="0">
                <a:latin typeface="Cambria" panose="02040503050406030204"/>
                <a:cs typeface="Cambria" panose="02040503050406030204"/>
              </a:rPr>
              <a:t> 2023</a:t>
            </a:r>
            <a:r>
              <a:rPr sz="2400" b="1" i="1" spc="10" dirty="0">
                <a:latin typeface="Cambria" panose="02040503050406030204"/>
                <a:cs typeface="Cambria" panose="02040503050406030204"/>
              </a:rPr>
              <a:t> </a:t>
            </a:r>
            <a:r>
              <a:rPr sz="2400" b="1" i="1" spc="-10" dirty="0">
                <a:latin typeface="Cambria" panose="02040503050406030204"/>
                <a:cs typeface="Cambria" panose="02040503050406030204"/>
              </a:rPr>
              <a:t>году»</a:t>
            </a:r>
            <a:endParaRPr sz="2400">
              <a:latin typeface="Cambria" panose="02040503050406030204"/>
              <a:cs typeface="Cambria" panose="020405030504060302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2979801"/>
          <a:ext cx="7967980" cy="291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6914"/>
                <a:gridCol w="1986914"/>
                <a:gridCol w="1986914"/>
                <a:gridCol w="1986914"/>
              </a:tblGrid>
              <a:tr h="2905061">
                <a:tc>
                  <a:txBody>
                    <a:bodyPr/>
                    <a:lstStyle/>
                    <a:p>
                      <a:pPr marL="91440" marR="3784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 panose="02020603050405020304"/>
                          <a:cs typeface="Times New Roman" panose="02020603050405020304"/>
                        </a:rPr>
                        <a:t>Про</a:t>
                      </a:r>
                      <a:r>
                        <a:rPr sz="2800" b="1" spc="-20" dirty="0">
                          <a:latin typeface="Times New Roman" panose="02020603050405020304"/>
                          <a:cs typeface="Times New Roman" panose="02020603050405020304"/>
                        </a:rPr>
                        <a:t>ф</a:t>
                      </a:r>
                      <a:r>
                        <a:rPr sz="2800" b="1" spc="-1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ли  </a:t>
                      </a:r>
                      <a:r>
                        <a:rPr sz="2800" b="1" spc="-10" dirty="0">
                          <a:latin typeface="Times New Roman" panose="02020603050405020304"/>
                          <a:cs typeface="Times New Roman" panose="02020603050405020304"/>
                        </a:rPr>
                        <a:t>обучения</a:t>
                      </a:r>
                      <a:endParaRPr sz="2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35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800" b="1" spc="-40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800" b="1" spc="-15" dirty="0">
                          <a:latin typeface="Times New Roman" panose="02020603050405020304"/>
                          <a:cs typeface="Times New Roman" panose="02020603050405020304"/>
                        </a:rPr>
                        <a:t>п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ра</a:t>
                      </a:r>
                      <a:r>
                        <a:rPr sz="2800" b="1" spc="-50" dirty="0">
                          <a:latin typeface="Times New Roman" panose="02020603050405020304"/>
                          <a:cs typeface="Times New Roman" panose="02020603050405020304"/>
                        </a:rPr>
                        <a:t>в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лен  </a:t>
                      </a:r>
                      <a:r>
                        <a:rPr sz="2800" b="1" spc="5" dirty="0">
                          <a:latin typeface="Times New Roman" panose="02020603050405020304"/>
                          <a:cs typeface="Times New Roman" panose="02020603050405020304"/>
                        </a:rPr>
                        <a:t>ность</a:t>
                      </a:r>
                      <a:endParaRPr sz="2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127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Перечень </a:t>
                      </a:r>
                      <a:r>
                        <a:rPr sz="2800" b="1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800" b="1" spc="5" dirty="0">
                          <a:latin typeface="Times New Roman" panose="02020603050405020304"/>
                          <a:cs typeface="Times New Roman" panose="02020603050405020304"/>
                        </a:rPr>
                        <a:t>учебных </a:t>
                      </a:r>
                      <a:r>
                        <a:rPr sz="2800" b="1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п</a:t>
                      </a:r>
                      <a:r>
                        <a:rPr sz="2800" b="1" spc="-10" dirty="0">
                          <a:latin typeface="Times New Roman" panose="02020603050405020304"/>
                          <a:cs typeface="Times New Roman" panose="02020603050405020304"/>
                        </a:rPr>
                        <a:t>р</a:t>
                      </a:r>
                      <a:r>
                        <a:rPr sz="2800" b="1" spc="-45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800" b="1" dirty="0">
                          <a:latin typeface="Times New Roman" panose="02020603050405020304"/>
                          <a:cs typeface="Times New Roman" panose="02020603050405020304"/>
                        </a:rPr>
                        <a:t>дме</a:t>
                      </a:r>
                      <a:r>
                        <a:rPr sz="2800" b="1" spc="-25" dirty="0">
                          <a:latin typeface="Times New Roman" panose="02020603050405020304"/>
                          <a:cs typeface="Times New Roman" panose="02020603050405020304"/>
                        </a:rPr>
                        <a:t>т</a:t>
                      </a:r>
                      <a:r>
                        <a:rPr sz="2800" b="1" spc="-6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800" b="1" dirty="0">
                          <a:latin typeface="Times New Roman" panose="02020603050405020304"/>
                          <a:cs typeface="Times New Roman" panose="02020603050405020304"/>
                        </a:rPr>
                        <a:t>в  </a:t>
                      </a:r>
                      <a:r>
                        <a:rPr sz="2800" b="1" spc="5" dirty="0">
                          <a:latin typeface="Times New Roman" panose="02020603050405020304"/>
                          <a:cs typeface="Times New Roman" panose="02020603050405020304"/>
                        </a:rPr>
                        <a:t>для</a:t>
                      </a:r>
                      <a:r>
                        <a:rPr sz="2800" b="1" spc="-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ГИА</a:t>
                      </a:r>
                      <a:endParaRPr sz="2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259080" algn="just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Перечень </a:t>
                      </a:r>
                      <a:r>
                        <a:rPr sz="2800" b="1" spc="-6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про</a:t>
                      </a:r>
                      <a:r>
                        <a:rPr sz="2800" b="1" spc="-15" dirty="0">
                          <a:latin typeface="Times New Roman" panose="02020603050405020304"/>
                          <a:cs typeface="Times New Roman" panose="02020603050405020304"/>
                        </a:rPr>
                        <a:t>ф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ильн  </a:t>
                      </a:r>
                      <a:r>
                        <a:rPr sz="2800" b="1" spc="-5" dirty="0">
                          <a:latin typeface="Times New Roman" panose="02020603050405020304"/>
                          <a:cs typeface="Times New Roman" panose="02020603050405020304"/>
                        </a:rPr>
                        <a:t>ых</a:t>
                      </a:r>
                      <a:endParaRPr sz="28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15" dirty="0">
                          <a:latin typeface="Times New Roman" panose="02020603050405020304"/>
                          <a:cs typeface="Times New Roman" panose="02020603050405020304"/>
                        </a:rPr>
                        <a:t>предметов</a:t>
                      </a:r>
                      <a:endParaRPr sz="2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4985" y="990638"/>
            <a:ext cx="8891905" cy="5617845"/>
            <a:chOff x="264985" y="990638"/>
            <a:chExt cx="8891905" cy="5617845"/>
          </a:xfrm>
        </p:grpSpPr>
        <p:sp>
          <p:nvSpPr>
            <p:cNvPr id="3" name="object 3"/>
            <p:cNvSpPr/>
            <p:nvPr/>
          </p:nvSpPr>
          <p:spPr>
            <a:xfrm>
              <a:off x="277367" y="1109471"/>
              <a:ext cx="8867140" cy="5486400"/>
            </a:xfrm>
            <a:custGeom>
              <a:avLst/>
              <a:gdLst/>
              <a:ahLst/>
              <a:cxnLst/>
              <a:rect l="l" t="t" r="r" b="b"/>
              <a:pathLst>
                <a:path w="8867140" h="5486400">
                  <a:moveTo>
                    <a:pt x="7952232" y="0"/>
                  </a:moveTo>
                  <a:lnTo>
                    <a:pt x="914412" y="0"/>
                  </a:lnTo>
                  <a:lnTo>
                    <a:pt x="865849" y="1267"/>
                  </a:lnTo>
                  <a:lnTo>
                    <a:pt x="817946" y="5028"/>
                  </a:lnTo>
                  <a:lnTo>
                    <a:pt x="770766" y="11219"/>
                  </a:lnTo>
                  <a:lnTo>
                    <a:pt x="724372" y="19776"/>
                  </a:lnTo>
                  <a:lnTo>
                    <a:pt x="678829" y="30637"/>
                  </a:lnTo>
                  <a:lnTo>
                    <a:pt x="634198" y="43738"/>
                  </a:lnTo>
                  <a:lnTo>
                    <a:pt x="590544" y="59016"/>
                  </a:lnTo>
                  <a:lnTo>
                    <a:pt x="547929" y="76408"/>
                  </a:lnTo>
                  <a:lnTo>
                    <a:pt x="506417" y="95851"/>
                  </a:lnTo>
                  <a:lnTo>
                    <a:pt x="466070" y="117281"/>
                  </a:lnTo>
                  <a:lnTo>
                    <a:pt x="426952" y="140635"/>
                  </a:lnTo>
                  <a:lnTo>
                    <a:pt x="389127" y="165849"/>
                  </a:lnTo>
                  <a:lnTo>
                    <a:pt x="352656" y="192862"/>
                  </a:lnTo>
                  <a:lnTo>
                    <a:pt x="317605" y="221609"/>
                  </a:lnTo>
                  <a:lnTo>
                    <a:pt x="284035" y="252027"/>
                  </a:lnTo>
                  <a:lnTo>
                    <a:pt x="252010" y="284053"/>
                  </a:lnTo>
                  <a:lnTo>
                    <a:pt x="221593" y="317623"/>
                  </a:lnTo>
                  <a:lnTo>
                    <a:pt x="192847" y="352675"/>
                  </a:lnTo>
                  <a:lnTo>
                    <a:pt x="165836" y="389146"/>
                  </a:lnTo>
                  <a:lnTo>
                    <a:pt x="140623" y="426971"/>
                  </a:lnTo>
                  <a:lnTo>
                    <a:pt x="117270" y="466088"/>
                  </a:lnTo>
                  <a:lnTo>
                    <a:pt x="95842" y="506434"/>
                  </a:lnTo>
                  <a:lnTo>
                    <a:pt x="76401" y="547945"/>
                  </a:lnTo>
                  <a:lnTo>
                    <a:pt x="59011" y="590559"/>
                  </a:lnTo>
                  <a:lnTo>
                    <a:pt x="43734" y="634211"/>
                  </a:lnTo>
                  <a:lnTo>
                    <a:pt x="30634" y="678839"/>
                  </a:lnTo>
                  <a:lnTo>
                    <a:pt x="19774" y="724379"/>
                  </a:lnTo>
                  <a:lnTo>
                    <a:pt x="11217" y="770768"/>
                  </a:lnTo>
                  <a:lnTo>
                    <a:pt x="5027" y="817944"/>
                  </a:lnTo>
                  <a:lnTo>
                    <a:pt x="1267" y="865842"/>
                  </a:lnTo>
                  <a:lnTo>
                    <a:pt x="0" y="914400"/>
                  </a:lnTo>
                  <a:lnTo>
                    <a:pt x="0" y="4571987"/>
                  </a:lnTo>
                  <a:lnTo>
                    <a:pt x="1267" y="4620550"/>
                  </a:lnTo>
                  <a:lnTo>
                    <a:pt x="5027" y="4668453"/>
                  </a:lnTo>
                  <a:lnTo>
                    <a:pt x="11217" y="4715633"/>
                  </a:lnTo>
                  <a:lnTo>
                    <a:pt x="19774" y="4762027"/>
                  </a:lnTo>
                  <a:lnTo>
                    <a:pt x="30634" y="4807570"/>
                  </a:lnTo>
                  <a:lnTo>
                    <a:pt x="43734" y="4852201"/>
                  </a:lnTo>
                  <a:lnTo>
                    <a:pt x="59011" y="4895855"/>
                  </a:lnTo>
                  <a:lnTo>
                    <a:pt x="76401" y="4938470"/>
                  </a:lnTo>
                  <a:lnTo>
                    <a:pt x="95842" y="4979982"/>
                  </a:lnTo>
                  <a:lnTo>
                    <a:pt x="117270" y="5020329"/>
                  </a:lnTo>
                  <a:lnTo>
                    <a:pt x="140623" y="5059447"/>
                  </a:lnTo>
                  <a:lnTo>
                    <a:pt x="165836" y="5097272"/>
                  </a:lnTo>
                  <a:lnTo>
                    <a:pt x="192847" y="5133743"/>
                  </a:lnTo>
                  <a:lnTo>
                    <a:pt x="221593" y="5168794"/>
                  </a:lnTo>
                  <a:lnTo>
                    <a:pt x="252010" y="5202364"/>
                  </a:lnTo>
                  <a:lnTo>
                    <a:pt x="284035" y="5234389"/>
                  </a:lnTo>
                  <a:lnTo>
                    <a:pt x="317605" y="5264806"/>
                  </a:lnTo>
                  <a:lnTo>
                    <a:pt x="352656" y="5293552"/>
                  </a:lnTo>
                  <a:lnTo>
                    <a:pt x="389127" y="5320563"/>
                  </a:lnTo>
                  <a:lnTo>
                    <a:pt x="426952" y="5345776"/>
                  </a:lnTo>
                  <a:lnTo>
                    <a:pt x="466070" y="5369129"/>
                  </a:lnTo>
                  <a:lnTo>
                    <a:pt x="506417" y="5390557"/>
                  </a:lnTo>
                  <a:lnTo>
                    <a:pt x="547929" y="5409998"/>
                  </a:lnTo>
                  <a:lnTo>
                    <a:pt x="590544" y="5427388"/>
                  </a:lnTo>
                  <a:lnTo>
                    <a:pt x="634198" y="5442665"/>
                  </a:lnTo>
                  <a:lnTo>
                    <a:pt x="678829" y="5455765"/>
                  </a:lnTo>
                  <a:lnTo>
                    <a:pt x="724372" y="5466625"/>
                  </a:lnTo>
                  <a:lnTo>
                    <a:pt x="770766" y="5475182"/>
                  </a:lnTo>
                  <a:lnTo>
                    <a:pt x="817946" y="5481372"/>
                  </a:lnTo>
                  <a:lnTo>
                    <a:pt x="865849" y="5485132"/>
                  </a:lnTo>
                  <a:lnTo>
                    <a:pt x="914412" y="5486400"/>
                  </a:lnTo>
                  <a:lnTo>
                    <a:pt x="7952232" y="5486400"/>
                  </a:lnTo>
                  <a:lnTo>
                    <a:pt x="8000789" y="5485132"/>
                  </a:lnTo>
                  <a:lnTo>
                    <a:pt x="8048687" y="5481372"/>
                  </a:lnTo>
                  <a:lnTo>
                    <a:pt x="8095863" y="5475182"/>
                  </a:lnTo>
                  <a:lnTo>
                    <a:pt x="8142252" y="5466625"/>
                  </a:lnTo>
                  <a:lnTo>
                    <a:pt x="8187792" y="5455765"/>
                  </a:lnTo>
                  <a:lnTo>
                    <a:pt x="8232420" y="5442665"/>
                  </a:lnTo>
                  <a:lnTo>
                    <a:pt x="8276072" y="5427388"/>
                  </a:lnTo>
                  <a:lnTo>
                    <a:pt x="8318686" y="5409998"/>
                  </a:lnTo>
                  <a:lnTo>
                    <a:pt x="8360197" y="5390557"/>
                  </a:lnTo>
                  <a:lnTo>
                    <a:pt x="8400543" y="5369129"/>
                  </a:lnTo>
                  <a:lnTo>
                    <a:pt x="8439660" y="5345776"/>
                  </a:lnTo>
                  <a:lnTo>
                    <a:pt x="8477485" y="5320563"/>
                  </a:lnTo>
                  <a:lnTo>
                    <a:pt x="8513956" y="5293552"/>
                  </a:lnTo>
                  <a:lnTo>
                    <a:pt x="8549008" y="5264806"/>
                  </a:lnTo>
                  <a:lnTo>
                    <a:pt x="8582578" y="5234389"/>
                  </a:lnTo>
                  <a:lnTo>
                    <a:pt x="8614604" y="5202364"/>
                  </a:lnTo>
                  <a:lnTo>
                    <a:pt x="8645022" y="5168794"/>
                  </a:lnTo>
                  <a:lnTo>
                    <a:pt x="8673769" y="5133743"/>
                  </a:lnTo>
                  <a:lnTo>
                    <a:pt x="8700782" y="5097272"/>
                  </a:lnTo>
                  <a:lnTo>
                    <a:pt x="8725996" y="5059447"/>
                  </a:lnTo>
                  <a:lnTo>
                    <a:pt x="8749350" y="5020329"/>
                  </a:lnTo>
                  <a:lnTo>
                    <a:pt x="8770780" y="4979982"/>
                  </a:lnTo>
                  <a:lnTo>
                    <a:pt x="8790223" y="4938470"/>
                  </a:lnTo>
                  <a:lnTo>
                    <a:pt x="8807615" y="4895855"/>
                  </a:lnTo>
                  <a:lnTo>
                    <a:pt x="8822893" y="4852201"/>
                  </a:lnTo>
                  <a:lnTo>
                    <a:pt x="8835994" y="4807570"/>
                  </a:lnTo>
                  <a:lnTo>
                    <a:pt x="8846855" y="4762027"/>
                  </a:lnTo>
                  <a:lnTo>
                    <a:pt x="8855412" y="4715633"/>
                  </a:lnTo>
                  <a:lnTo>
                    <a:pt x="8861603" y="4668453"/>
                  </a:lnTo>
                  <a:lnTo>
                    <a:pt x="8865364" y="4620550"/>
                  </a:lnTo>
                  <a:lnTo>
                    <a:pt x="8866632" y="4571987"/>
                  </a:lnTo>
                  <a:lnTo>
                    <a:pt x="8866632" y="914400"/>
                  </a:lnTo>
                  <a:lnTo>
                    <a:pt x="8865364" y="865842"/>
                  </a:lnTo>
                  <a:lnTo>
                    <a:pt x="8861603" y="817944"/>
                  </a:lnTo>
                  <a:lnTo>
                    <a:pt x="8855412" y="770768"/>
                  </a:lnTo>
                  <a:lnTo>
                    <a:pt x="8846855" y="724379"/>
                  </a:lnTo>
                  <a:lnTo>
                    <a:pt x="8835994" y="678839"/>
                  </a:lnTo>
                  <a:lnTo>
                    <a:pt x="8822893" y="634211"/>
                  </a:lnTo>
                  <a:lnTo>
                    <a:pt x="8807615" y="590559"/>
                  </a:lnTo>
                  <a:lnTo>
                    <a:pt x="8790223" y="547945"/>
                  </a:lnTo>
                  <a:lnTo>
                    <a:pt x="8770780" y="506434"/>
                  </a:lnTo>
                  <a:lnTo>
                    <a:pt x="8749350" y="466088"/>
                  </a:lnTo>
                  <a:lnTo>
                    <a:pt x="8725996" y="426971"/>
                  </a:lnTo>
                  <a:lnTo>
                    <a:pt x="8700782" y="389146"/>
                  </a:lnTo>
                  <a:lnTo>
                    <a:pt x="8673769" y="352675"/>
                  </a:lnTo>
                  <a:lnTo>
                    <a:pt x="8645022" y="317623"/>
                  </a:lnTo>
                  <a:lnTo>
                    <a:pt x="8614604" y="284053"/>
                  </a:lnTo>
                  <a:lnTo>
                    <a:pt x="8582578" y="252027"/>
                  </a:lnTo>
                  <a:lnTo>
                    <a:pt x="8549008" y="221609"/>
                  </a:lnTo>
                  <a:lnTo>
                    <a:pt x="8513956" y="192862"/>
                  </a:lnTo>
                  <a:lnTo>
                    <a:pt x="8477485" y="165849"/>
                  </a:lnTo>
                  <a:lnTo>
                    <a:pt x="8439660" y="140635"/>
                  </a:lnTo>
                  <a:lnTo>
                    <a:pt x="8400543" y="117281"/>
                  </a:lnTo>
                  <a:lnTo>
                    <a:pt x="8360197" y="95851"/>
                  </a:lnTo>
                  <a:lnTo>
                    <a:pt x="8318686" y="76408"/>
                  </a:lnTo>
                  <a:lnTo>
                    <a:pt x="8276072" y="59016"/>
                  </a:lnTo>
                  <a:lnTo>
                    <a:pt x="8232420" y="43738"/>
                  </a:lnTo>
                  <a:lnTo>
                    <a:pt x="8187792" y="30637"/>
                  </a:lnTo>
                  <a:lnTo>
                    <a:pt x="8142252" y="19776"/>
                  </a:lnTo>
                  <a:lnTo>
                    <a:pt x="8095863" y="11219"/>
                  </a:lnTo>
                  <a:lnTo>
                    <a:pt x="8048687" y="5028"/>
                  </a:lnTo>
                  <a:lnTo>
                    <a:pt x="8000789" y="1267"/>
                  </a:lnTo>
                  <a:lnTo>
                    <a:pt x="79522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7367" y="1109471"/>
              <a:ext cx="8867140" cy="5486400"/>
            </a:xfrm>
            <a:custGeom>
              <a:avLst/>
              <a:gdLst/>
              <a:ahLst/>
              <a:cxnLst/>
              <a:rect l="l" t="t" r="r" b="b"/>
              <a:pathLst>
                <a:path w="8867140" h="5486400">
                  <a:moveTo>
                    <a:pt x="0" y="914400"/>
                  </a:moveTo>
                  <a:lnTo>
                    <a:pt x="1267" y="865842"/>
                  </a:lnTo>
                  <a:lnTo>
                    <a:pt x="5027" y="817944"/>
                  </a:lnTo>
                  <a:lnTo>
                    <a:pt x="11217" y="770768"/>
                  </a:lnTo>
                  <a:lnTo>
                    <a:pt x="19774" y="724379"/>
                  </a:lnTo>
                  <a:lnTo>
                    <a:pt x="30634" y="678839"/>
                  </a:lnTo>
                  <a:lnTo>
                    <a:pt x="43734" y="634211"/>
                  </a:lnTo>
                  <a:lnTo>
                    <a:pt x="59011" y="590559"/>
                  </a:lnTo>
                  <a:lnTo>
                    <a:pt x="76401" y="547945"/>
                  </a:lnTo>
                  <a:lnTo>
                    <a:pt x="95842" y="506434"/>
                  </a:lnTo>
                  <a:lnTo>
                    <a:pt x="117270" y="466088"/>
                  </a:lnTo>
                  <a:lnTo>
                    <a:pt x="140623" y="426971"/>
                  </a:lnTo>
                  <a:lnTo>
                    <a:pt x="165836" y="389146"/>
                  </a:lnTo>
                  <a:lnTo>
                    <a:pt x="192847" y="352675"/>
                  </a:lnTo>
                  <a:lnTo>
                    <a:pt x="221593" y="317623"/>
                  </a:lnTo>
                  <a:lnTo>
                    <a:pt x="252010" y="284053"/>
                  </a:lnTo>
                  <a:lnTo>
                    <a:pt x="284035" y="252027"/>
                  </a:lnTo>
                  <a:lnTo>
                    <a:pt x="317605" y="221609"/>
                  </a:lnTo>
                  <a:lnTo>
                    <a:pt x="352656" y="192862"/>
                  </a:lnTo>
                  <a:lnTo>
                    <a:pt x="389127" y="165849"/>
                  </a:lnTo>
                  <a:lnTo>
                    <a:pt x="426952" y="140635"/>
                  </a:lnTo>
                  <a:lnTo>
                    <a:pt x="466070" y="117281"/>
                  </a:lnTo>
                  <a:lnTo>
                    <a:pt x="506417" y="95851"/>
                  </a:lnTo>
                  <a:lnTo>
                    <a:pt x="547929" y="76408"/>
                  </a:lnTo>
                  <a:lnTo>
                    <a:pt x="590544" y="59016"/>
                  </a:lnTo>
                  <a:lnTo>
                    <a:pt x="634198" y="43738"/>
                  </a:lnTo>
                  <a:lnTo>
                    <a:pt x="678829" y="30637"/>
                  </a:lnTo>
                  <a:lnTo>
                    <a:pt x="724372" y="19776"/>
                  </a:lnTo>
                  <a:lnTo>
                    <a:pt x="770766" y="11219"/>
                  </a:lnTo>
                  <a:lnTo>
                    <a:pt x="817946" y="5028"/>
                  </a:lnTo>
                  <a:lnTo>
                    <a:pt x="865849" y="1267"/>
                  </a:lnTo>
                  <a:lnTo>
                    <a:pt x="914412" y="0"/>
                  </a:lnTo>
                  <a:lnTo>
                    <a:pt x="7952232" y="0"/>
                  </a:lnTo>
                  <a:lnTo>
                    <a:pt x="8000789" y="1267"/>
                  </a:lnTo>
                  <a:lnTo>
                    <a:pt x="8048687" y="5028"/>
                  </a:lnTo>
                  <a:lnTo>
                    <a:pt x="8095863" y="11219"/>
                  </a:lnTo>
                  <a:lnTo>
                    <a:pt x="8142252" y="19776"/>
                  </a:lnTo>
                  <a:lnTo>
                    <a:pt x="8187792" y="30637"/>
                  </a:lnTo>
                  <a:lnTo>
                    <a:pt x="8232420" y="43738"/>
                  </a:lnTo>
                  <a:lnTo>
                    <a:pt x="8276072" y="59016"/>
                  </a:lnTo>
                  <a:lnTo>
                    <a:pt x="8318686" y="76408"/>
                  </a:lnTo>
                  <a:lnTo>
                    <a:pt x="8360197" y="95851"/>
                  </a:lnTo>
                  <a:lnTo>
                    <a:pt x="8400543" y="117281"/>
                  </a:lnTo>
                  <a:lnTo>
                    <a:pt x="8439660" y="140635"/>
                  </a:lnTo>
                  <a:lnTo>
                    <a:pt x="8477485" y="165849"/>
                  </a:lnTo>
                  <a:lnTo>
                    <a:pt x="8513956" y="192862"/>
                  </a:lnTo>
                  <a:lnTo>
                    <a:pt x="8549008" y="221609"/>
                  </a:lnTo>
                  <a:lnTo>
                    <a:pt x="8582578" y="252027"/>
                  </a:lnTo>
                  <a:lnTo>
                    <a:pt x="8614604" y="284053"/>
                  </a:lnTo>
                  <a:lnTo>
                    <a:pt x="8645022" y="317623"/>
                  </a:lnTo>
                  <a:lnTo>
                    <a:pt x="8673769" y="352675"/>
                  </a:lnTo>
                  <a:lnTo>
                    <a:pt x="8700782" y="389146"/>
                  </a:lnTo>
                  <a:lnTo>
                    <a:pt x="8725996" y="426971"/>
                  </a:lnTo>
                  <a:lnTo>
                    <a:pt x="8749350" y="466088"/>
                  </a:lnTo>
                  <a:lnTo>
                    <a:pt x="8770780" y="506434"/>
                  </a:lnTo>
                  <a:lnTo>
                    <a:pt x="8790223" y="547945"/>
                  </a:lnTo>
                  <a:lnTo>
                    <a:pt x="8807615" y="590559"/>
                  </a:lnTo>
                  <a:lnTo>
                    <a:pt x="8822893" y="634211"/>
                  </a:lnTo>
                  <a:lnTo>
                    <a:pt x="8835994" y="678839"/>
                  </a:lnTo>
                  <a:lnTo>
                    <a:pt x="8846855" y="724379"/>
                  </a:lnTo>
                  <a:lnTo>
                    <a:pt x="8855412" y="770768"/>
                  </a:lnTo>
                  <a:lnTo>
                    <a:pt x="8861603" y="817944"/>
                  </a:lnTo>
                  <a:lnTo>
                    <a:pt x="8865364" y="865842"/>
                  </a:lnTo>
                  <a:lnTo>
                    <a:pt x="8866632" y="914400"/>
                  </a:lnTo>
                  <a:lnTo>
                    <a:pt x="8866632" y="4571987"/>
                  </a:lnTo>
                  <a:lnTo>
                    <a:pt x="8865364" y="4620550"/>
                  </a:lnTo>
                  <a:lnTo>
                    <a:pt x="8861603" y="4668453"/>
                  </a:lnTo>
                  <a:lnTo>
                    <a:pt x="8855412" y="4715633"/>
                  </a:lnTo>
                  <a:lnTo>
                    <a:pt x="8846855" y="4762027"/>
                  </a:lnTo>
                  <a:lnTo>
                    <a:pt x="8835994" y="4807570"/>
                  </a:lnTo>
                  <a:lnTo>
                    <a:pt x="8822893" y="4852201"/>
                  </a:lnTo>
                  <a:lnTo>
                    <a:pt x="8807615" y="4895855"/>
                  </a:lnTo>
                  <a:lnTo>
                    <a:pt x="8790223" y="4938470"/>
                  </a:lnTo>
                  <a:lnTo>
                    <a:pt x="8770780" y="4979982"/>
                  </a:lnTo>
                  <a:lnTo>
                    <a:pt x="8749350" y="5020329"/>
                  </a:lnTo>
                  <a:lnTo>
                    <a:pt x="8725996" y="5059447"/>
                  </a:lnTo>
                  <a:lnTo>
                    <a:pt x="8700782" y="5097272"/>
                  </a:lnTo>
                  <a:lnTo>
                    <a:pt x="8673769" y="5133743"/>
                  </a:lnTo>
                  <a:lnTo>
                    <a:pt x="8645022" y="5168794"/>
                  </a:lnTo>
                  <a:lnTo>
                    <a:pt x="8614604" y="5202364"/>
                  </a:lnTo>
                  <a:lnTo>
                    <a:pt x="8582578" y="5234389"/>
                  </a:lnTo>
                  <a:lnTo>
                    <a:pt x="8549008" y="5264806"/>
                  </a:lnTo>
                  <a:lnTo>
                    <a:pt x="8513956" y="5293552"/>
                  </a:lnTo>
                  <a:lnTo>
                    <a:pt x="8477485" y="5320563"/>
                  </a:lnTo>
                  <a:lnTo>
                    <a:pt x="8439660" y="5345776"/>
                  </a:lnTo>
                  <a:lnTo>
                    <a:pt x="8400543" y="5369129"/>
                  </a:lnTo>
                  <a:lnTo>
                    <a:pt x="8360197" y="5390557"/>
                  </a:lnTo>
                  <a:lnTo>
                    <a:pt x="8318686" y="5409998"/>
                  </a:lnTo>
                  <a:lnTo>
                    <a:pt x="8276072" y="5427388"/>
                  </a:lnTo>
                  <a:lnTo>
                    <a:pt x="8232420" y="5442665"/>
                  </a:lnTo>
                  <a:lnTo>
                    <a:pt x="8187792" y="5455765"/>
                  </a:lnTo>
                  <a:lnTo>
                    <a:pt x="8142252" y="5466625"/>
                  </a:lnTo>
                  <a:lnTo>
                    <a:pt x="8095863" y="5475182"/>
                  </a:lnTo>
                  <a:lnTo>
                    <a:pt x="8048687" y="5481372"/>
                  </a:lnTo>
                  <a:lnTo>
                    <a:pt x="8000789" y="5485132"/>
                  </a:lnTo>
                  <a:lnTo>
                    <a:pt x="7952232" y="5486400"/>
                  </a:lnTo>
                  <a:lnTo>
                    <a:pt x="914412" y="5486400"/>
                  </a:lnTo>
                  <a:lnTo>
                    <a:pt x="865849" y="5485132"/>
                  </a:lnTo>
                  <a:lnTo>
                    <a:pt x="817946" y="5481372"/>
                  </a:lnTo>
                  <a:lnTo>
                    <a:pt x="770766" y="5475182"/>
                  </a:lnTo>
                  <a:lnTo>
                    <a:pt x="724372" y="5466625"/>
                  </a:lnTo>
                  <a:lnTo>
                    <a:pt x="678829" y="5455765"/>
                  </a:lnTo>
                  <a:lnTo>
                    <a:pt x="634198" y="5442665"/>
                  </a:lnTo>
                  <a:lnTo>
                    <a:pt x="590544" y="5427388"/>
                  </a:lnTo>
                  <a:lnTo>
                    <a:pt x="547929" y="5409998"/>
                  </a:lnTo>
                  <a:lnTo>
                    <a:pt x="506417" y="5390557"/>
                  </a:lnTo>
                  <a:lnTo>
                    <a:pt x="466070" y="5369129"/>
                  </a:lnTo>
                  <a:lnTo>
                    <a:pt x="426952" y="5345776"/>
                  </a:lnTo>
                  <a:lnTo>
                    <a:pt x="389127" y="5320563"/>
                  </a:lnTo>
                  <a:lnTo>
                    <a:pt x="352656" y="5293552"/>
                  </a:lnTo>
                  <a:lnTo>
                    <a:pt x="317605" y="5264806"/>
                  </a:lnTo>
                  <a:lnTo>
                    <a:pt x="284035" y="5234389"/>
                  </a:lnTo>
                  <a:lnTo>
                    <a:pt x="252010" y="5202364"/>
                  </a:lnTo>
                  <a:lnTo>
                    <a:pt x="221593" y="5168794"/>
                  </a:lnTo>
                  <a:lnTo>
                    <a:pt x="192847" y="5133743"/>
                  </a:lnTo>
                  <a:lnTo>
                    <a:pt x="165836" y="5097272"/>
                  </a:lnTo>
                  <a:lnTo>
                    <a:pt x="140623" y="5059447"/>
                  </a:lnTo>
                  <a:lnTo>
                    <a:pt x="117270" y="5020329"/>
                  </a:lnTo>
                  <a:lnTo>
                    <a:pt x="95842" y="4979982"/>
                  </a:lnTo>
                  <a:lnTo>
                    <a:pt x="76401" y="4938470"/>
                  </a:lnTo>
                  <a:lnTo>
                    <a:pt x="59011" y="4895855"/>
                  </a:lnTo>
                  <a:lnTo>
                    <a:pt x="43734" y="4852201"/>
                  </a:lnTo>
                  <a:lnTo>
                    <a:pt x="30634" y="4807570"/>
                  </a:lnTo>
                  <a:lnTo>
                    <a:pt x="19774" y="4762027"/>
                  </a:lnTo>
                  <a:lnTo>
                    <a:pt x="11217" y="4715633"/>
                  </a:lnTo>
                  <a:lnTo>
                    <a:pt x="5027" y="4668453"/>
                  </a:lnTo>
                  <a:lnTo>
                    <a:pt x="1267" y="4620550"/>
                  </a:lnTo>
                  <a:lnTo>
                    <a:pt x="0" y="4571987"/>
                  </a:lnTo>
                  <a:lnTo>
                    <a:pt x="0" y="914400"/>
                  </a:lnTo>
                  <a:close/>
                </a:path>
              </a:pathLst>
            </a:custGeom>
            <a:ln w="243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350519" y="990638"/>
              <a:ext cx="5682742" cy="101024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4636" y="277084"/>
            <a:ext cx="5108575" cy="140843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714625">
              <a:lnSpc>
                <a:spcPct val="100000"/>
              </a:lnSpc>
              <a:spcBef>
                <a:spcPts val="805"/>
              </a:spcBef>
            </a:pPr>
            <a:r>
              <a:rPr sz="4400" spc="-10" dirty="0"/>
              <a:t>Профили</a:t>
            </a:r>
            <a:endParaRPr sz="4400"/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b="0" i="1" spc="-20" dirty="0">
                <a:latin typeface="Times New Roman" panose="02020603050405020304"/>
                <a:cs typeface="Times New Roman" panose="02020603050405020304"/>
              </a:rPr>
              <a:t>Технологический</a:t>
            </a:r>
            <a:r>
              <a:rPr b="0" i="1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b="0" i="1" spc="-5" dirty="0">
                <a:latin typeface="Times New Roman" panose="02020603050405020304"/>
                <a:cs typeface="Times New Roman" panose="02020603050405020304"/>
              </a:rPr>
              <a:t>профиль.</a:t>
            </a:r>
            <a:endParaRPr b="0" i="1" spc="-5" dirty="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50520" y="2087918"/>
            <a:ext cx="7585075" cy="4302125"/>
            <a:chOff x="350520" y="2087918"/>
            <a:chExt cx="7585075" cy="430212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520" y="2087918"/>
              <a:ext cx="6734429" cy="101024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520" y="3185198"/>
              <a:ext cx="2680589" cy="101024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32303" y="3185198"/>
              <a:ext cx="751116" cy="101024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84703" y="3185198"/>
              <a:ext cx="5350510" cy="101024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0520" y="4282478"/>
              <a:ext cx="5439029" cy="101024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520" y="5379719"/>
              <a:ext cx="7014718" cy="1010246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624636" y="2208733"/>
            <a:ext cx="7016750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10" dirty="0">
                <a:latin typeface="Times New Roman" panose="02020603050405020304"/>
                <a:cs typeface="Times New Roman" panose="02020603050405020304"/>
              </a:rPr>
              <a:t>Естественнонаучный</a:t>
            </a:r>
            <a:r>
              <a:rPr sz="3600" i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i="1" spc="-5" dirty="0">
                <a:latin typeface="Times New Roman" panose="02020603050405020304"/>
                <a:cs typeface="Times New Roman" panose="02020603050405020304"/>
              </a:rPr>
              <a:t>профиль.</a:t>
            </a:r>
            <a:endParaRPr sz="360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200000"/>
              </a:lnSpc>
            </a:pPr>
            <a:r>
              <a:rPr sz="3600" i="1" spc="-15" dirty="0">
                <a:latin typeface="Times New Roman" panose="02020603050405020304"/>
                <a:cs typeface="Times New Roman" panose="02020603050405020304"/>
              </a:rPr>
              <a:t>Социально-экономический </a:t>
            </a:r>
            <a:r>
              <a:rPr sz="3600" i="1" spc="-5" dirty="0">
                <a:latin typeface="Times New Roman" panose="02020603050405020304"/>
                <a:cs typeface="Times New Roman" panose="02020603050405020304"/>
              </a:rPr>
              <a:t>профиль. </a:t>
            </a:r>
            <a:r>
              <a:rPr sz="3600" i="1" spc="-8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i="1" spc="-20" dirty="0">
                <a:latin typeface="Times New Roman" panose="02020603050405020304"/>
                <a:cs typeface="Times New Roman" panose="02020603050405020304"/>
              </a:rPr>
              <a:t>Гуманитарный</a:t>
            </a:r>
            <a:r>
              <a:rPr sz="3600" i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i="1" spc="-5" dirty="0">
                <a:latin typeface="Times New Roman" panose="02020603050405020304"/>
                <a:cs typeface="Times New Roman" panose="02020603050405020304"/>
              </a:rPr>
              <a:t>профиль.</a:t>
            </a:r>
            <a:endParaRPr sz="36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3600" i="1" spc="-15" dirty="0">
                <a:latin typeface="Times New Roman" panose="02020603050405020304"/>
                <a:cs typeface="Times New Roman" panose="02020603050405020304"/>
              </a:rPr>
              <a:t>Общеобразовательный</a:t>
            </a:r>
            <a:r>
              <a:rPr sz="3600" i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i="1" spc="-5" dirty="0">
                <a:latin typeface="Times New Roman" panose="02020603050405020304"/>
                <a:cs typeface="Times New Roman" panose="02020603050405020304"/>
              </a:rPr>
              <a:t>профиль.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4300" y="550240"/>
            <a:ext cx="61525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8020" marR="5080" indent="-655955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Выбор</a:t>
            </a:r>
            <a:r>
              <a:rPr sz="3200" spc="-15" dirty="0"/>
              <a:t> </a:t>
            </a:r>
            <a:r>
              <a:rPr sz="3200" spc="-20" dirty="0"/>
              <a:t>родителей</a:t>
            </a:r>
            <a:r>
              <a:rPr sz="3200" spc="55" dirty="0"/>
              <a:t> </a:t>
            </a:r>
            <a:r>
              <a:rPr sz="3200" spc="-5" dirty="0"/>
              <a:t>и</a:t>
            </a:r>
            <a:r>
              <a:rPr sz="3200" spc="10" dirty="0"/>
              <a:t> </a:t>
            </a:r>
            <a:r>
              <a:rPr sz="3200" spc="-25" dirty="0"/>
              <a:t>выпускников </a:t>
            </a:r>
            <a:r>
              <a:rPr sz="3200" spc="-785" dirty="0"/>
              <a:t> </a:t>
            </a:r>
            <a:r>
              <a:rPr sz="3200" spc="-5" dirty="0"/>
              <a:t>9-х</a:t>
            </a:r>
            <a:r>
              <a:rPr sz="3200" dirty="0"/>
              <a:t> </a:t>
            </a:r>
            <a:r>
              <a:rPr sz="3200" spc="-15" dirty="0"/>
              <a:t>классов</a:t>
            </a:r>
            <a:r>
              <a:rPr sz="3200" spc="10" dirty="0"/>
              <a:t> </a:t>
            </a:r>
            <a:r>
              <a:rPr sz="3200" dirty="0"/>
              <a:t>2022-2023</a:t>
            </a:r>
            <a:r>
              <a:rPr sz="3200" spc="-50" dirty="0"/>
              <a:t> </a:t>
            </a:r>
            <a:r>
              <a:rPr sz="3200" spc="-80" dirty="0"/>
              <a:t>уч.г.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905000"/>
          <a:ext cx="6877685" cy="3928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530"/>
                <a:gridCol w="1771015"/>
                <a:gridCol w="2009140"/>
              </a:tblGrid>
              <a:tr h="40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spc="-20" dirty="0">
                          <a:latin typeface="Times New Roman" panose="02020603050405020304"/>
                          <a:cs typeface="Times New Roman" panose="02020603050405020304"/>
                        </a:rPr>
                        <a:t>Родители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spc="-10" dirty="0">
                          <a:latin typeface="Times New Roman" panose="02020603050405020304"/>
                          <a:cs typeface="Times New Roman" panose="02020603050405020304"/>
                        </a:rPr>
                        <a:t>Учащиеся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6464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ru-RU"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МБОУ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СОШ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№</a:t>
                      </a:r>
                      <a:r>
                        <a:rPr lang="ru-RU" sz="2000" spc="-25" dirty="0">
                          <a:latin typeface="Times New Roman" panose="02020603050405020304"/>
                          <a:cs typeface="Times New Roman" panose="02020603050405020304"/>
                        </a:rPr>
                        <a:t>18</a:t>
                      </a:r>
                      <a:endParaRPr lang="ru-RU"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46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36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923290">
                <a:tc>
                  <a:txBody>
                    <a:bodyPr/>
                    <a:lstStyle/>
                    <a:p>
                      <a:pPr marL="91440" marR="514985" algn="just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Д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р</a:t>
                      </a:r>
                      <a:r>
                        <a:rPr sz="2000" spc="-40" dirty="0">
                          <a:latin typeface="Times New Roman" panose="02020603050405020304"/>
                          <a:cs typeface="Times New Roman" panose="02020603050405020304"/>
                        </a:rPr>
                        <a:t>у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г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е  </a:t>
                      </a:r>
                      <a:r>
                        <a:rPr sz="2000" spc="-35" dirty="0">
                          <a:latin typeface="Times New Roman" panose="02020603050405020304"/>
                          <a:cs typeface="Times New Roman" panose="02020603050405020304"/>
                        </a:rPr>
                        <a:t>школы </a:t>
                      </a:r>
                      <a:r>
                        <a:rPr sz="2000" spc="-4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города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r>
                        <a:rPr sz="2400" spc="-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СПО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38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37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Другое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-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9944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Не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определил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ись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15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19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  <p:pic>
        <p:nvPicPr>
          <p:cNvPr id="12" name="object 1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81126" y="457200"/>
            <a:ext cx="1563624" cy="9784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126" y="46685"/>
            <a:ext cx="580136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Выбор</a:t>
            </a:r>
            <a:r>
              <a:rPr sz="3200" spc="-35" dirty="0"/>
              <a:t> </a:t>
            </a:r>
            <a:r>
              <a:rPr sz="3200" spc="-5" dirty="0"/>
              <a:t>профилей</a:t>
            </a:r>
            <a:r>
              <a:rPr sz="3200" spc="-10" dirty="0"/>
              <a:t> </a:t>
            </a:r>
            <a:r>
              <a:rPr sz="3200" spc="-15" dirty="0"/>
              <a:t>родителями</a:t>
            </a:r>
            <a:r>
              <a:rPr sz="3200" spc="40" dirty="0"/>
              <a:t> </a:t>
            </a:r>
            <a:r>
              <a:rPr sz="3200" spc="-5" dirty="0"/>
              <a:t>и </a:t>
            </a:r>
            <a:r>
              <a:rPr sz="3200" spc="-785" dirty="0"/>
              <a:t> </a:t>
            </a:r>
            <a:r>
              <a:rPr sz="3200" spc="-15" dirty="0"/>
              <a:t>выпускниками</a:t>
            </a:r>
            <a:r>
              <a:rPr sz="3200" spc="-5" dirty="0"/>
              <a:t> 9-х</a:t>
            </a:r>
            <a:r>
              <a:rPr sz="3200" dirty="0"/>
              <a:t> </a:t>
            </a:r>
            <a:r>
              <a:rPr sz="3200" spc="-15" dirty="0"/>
              <a:t>классов </a:t>
            </a:r>
            <a:r>
              <a:rPr sz="3200" spc="-10" dirty="0"/>
              <a:t> </a:t>
            </a:r>
            <a:r>
              <a:rPr sz="3200" dirty="0"/>
              <a:t>2022-2023</a:t>
            </a:r>
            <a:r>
              <a:rPr sz="3200" spc="-50" dirty="0"/>
              <a:t> </a:t>
            </a:r>
            <a:r>
              <a:rPr sz="3200" spc="-80" dirty="0"/>
              <a:t>уч.г.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4950" y="1628775"/>
          <a:ext cx="8672830" cy="5041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605"/>
                <a:gridCol w="3971925"/>
                <a:gridCol w="4286250"/>
              </a:tblGrid>
              <a:tr h="39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-10" dirty="0">
                          <a:latin typeface="Times New Roman" panose="02020603050405020304"/>
                          <a:cs typeface="Times New Roman" panose="02020603050405020304"/>
                        </a:rPr>
                        <a:t>Родители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Учащиеся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13106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740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Технологический</a:t>
                      </a:r>
                      <a:r>
                        <a:rPr sz="2000" spc="3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(физико- </a:t>
                      </a:r>
                      <a:r>
                        <a:rPr sz="2000" spc="-48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математическая).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Технологический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(информационно-математическая).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7945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Естественнонаучный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sz="2000" spc="50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ст</a:t>
                      </a:r>
                      <a:r>
                        <a:rPr sz="2000" spc="45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ст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в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spc="1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spc="-9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000" spc="-40" dirty="0">
                          <a:latin typeface="Times New Roman" panose="02020603050405020304"/>
                          <a:cs typeface="Times New Roman" panose="02020603050405020304"/>
                        </a:rPr>
                        <a:t>у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ч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ая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)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Гуманитарный</a:t>
                      </a:r>
                      <a:r>
                        <a:rPr sz="2000" spc="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(гуманитарная).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Гуманитарный</a:t>
                      </a:r>
                      <a:r>
                        <a:rPr sz="2000" spc="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(гуманитарная).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073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Технологический</a:t>
                      </a:r>
                      <a:r>
                        <a:rPr sz="2000" spc="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(информационно- </a:t>
                      </a:r>
                      <a:r>
                        <a:rPr sz="2000" spc="-48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математическая).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Естественнонаучный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 marR="82232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(естественнонаучная).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Социально-экономический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с</a:t>
                      </a:r>
                      <a:r>
                        <a:rPr sz="2000" spc="1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ци</a:t>
                      </a:r>
                      <a:r>
                        <a:rPr sz="2000" spc="2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л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ь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spc="2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э</a:t>
                      </a:r>
                      <a:r>
                        <a:rPr sz="2000" spc="-105" dirty="0">
                          <a:latin typeface="Times New Roman" panose="02020603050405020304"/>
                          <a:cs typeface="Times New Roman" panose="02020603050405020304"/>
                        </a:rPr>
                        <a:t>к</a:t>
                      </a:r>
                      <a:r>
                        <a:rPr sz="2000" spc="1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spc="-4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spc="10" dirty="0">
                          <a:latin typeface="Times New Roman" panose="02020603050405020304"/>
                          <a:cs typeface="Times New Roman" panose="02020603050405020304"/>
                        </a:rPr>
                        <a:t>м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ч</a:t>
                      </a:r>
                      <a:r>
                        <a:rPr sz="2000" spc="50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с</a:t>
                      </a:r>
                      <a:r>
                        <a:rPr sz="2000" spc="-30" dirty="0">
                          <a:latin typeface="Times New Roman" panose="02020603050405020304"/>
                          <a:cs typeface="Times New Roman" panose="02020603050405020304"/>
                        </a:rPr>
                        <a:t>к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ая</a:t>
                      </a:r>
                      <a:r>
                        <a:rPr sz="2000" spc="5" dirty="0">
                          <a:latin typeface="Times New Roman" panose="02020603050405020304"/>
                          <a:cs typeface="Times New Roman" panose="02020603050405020304"/>
                        </a:rPr>
                        <a:t>)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Естественнонаучный</a:t>
                      </a:r>
                      <a:r>
                        <a:rPr sz="2000" spc="8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(химико-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биологическая).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710" marR="1219200">
                        <a:lnSpc>
                          <a:spcPct val="100000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Гуманитарный</a:t>
                      </a:r>
                      <a:r>
                        <a:rPr sz="2000" spc="6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(социально- </a:t>
                      </a:r>
                      <a:r>
                        <a:rPr sz="2000" spc="-48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562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Естественнонаучный</a:t>
                      </a:r>
                      <a:r>
                        <a:rPr sz="2000" spc="11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(химико- </a:t>
                      </a:r>
                      <a:r>
                        <a:rPr sz="2000" spc="-48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биологическая).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Гуманитарный</a:t>
                      </a:r>
                      <a:r>
                        <a:rPr sz="2000" spc="10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(историко-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правовая).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2865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Технологический</a:t>
                      </a:r>
                      <a:r>
                        <a:rPr sz="2000" spc="3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(физико- </a:t>
                      </a:r>
                      <a:r>
                        <a:rPr sz="2000" spc="-48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математическая).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16991" y="640080"/>
            <a:ext cx="1563624" cy="9784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780" y="574675"/>
            <a:ext cx="3979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Рейтинг</a:t>
            </a:r>
            <a:r>
              <a:rPr spc="-40" dirty="0"/>
              <a:t> </a:t>
            </a:r>
            <a:r>
              <a:rPr spc="-25" dirty="0"/>
              <a:t>предметов</a:t>
            </a:r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4950" y="1628775"/>
          <a:ext cx="8275955" cy="312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3660"/>
                <a:gridCol w="4373245"/>
              </a:tblGrid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25" dirty="0">
                          <a:latin typeface="Times New Roman" panose="02020603050405020304"/>
                          <a:cs typeface="Times New Roman" panose="02020603050405020304"/>
                        </a:rPr>
                        <a:t>Родители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10" dirty="0">
                          <a:latin typeface="Times New Roman" panose="02020603050405020304"/>
                          <a:cs typeface="Times New Roman" panose="02020603050405020304"/>
                        </a:rPr>
                        <a:t>Учащиеся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2651633">
                <a:tc>
                  <a:txBody>
                    <a:bodyPr/>
                    <a:lstStyle/>
                    <a:p>
                      <a:pPr marL="91440" marR="6337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Обществознание-34% 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Физика-27%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Иностранный</a:t>
                      </a:r>
                      <a:r>
                        <a:rPr sz="2400" spc="-8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язык-25% </a:t>
                      </a:r>
                      <a:r>
                        <a:rPr sz="2400" spc="-5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20" dirty="0">
                          <a:latin typeface="Times New Roman" panose="02020603050405020304"/>
                          <a:cs typeface="Times New Roman" panose="02020603050405020304"/>
                        </a:rPr>
                        <a:t>Математика-22% </a:t>
                      </a:r>
                      <a:r>
                        <a:rPr sz="2400" spc="-15" dirty="0">
                          <a:latin typeface="Times New Roman" panose="02020603050405020304"/>
                          <a:cs typeface="Times New Roman" panose="02020603050405020304"/>
                        </a:rPr>
                        <a:t> Информатика-20% 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История-14%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Биология-14%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1220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Обществознание-44% 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20" dirty="0">
                          <a:latin typeface="Times New Roman" panose="02020603050405020304"/>
                          <a:cs typeface="Times New Roman" panose="02020603050405020304"/>
                        </a:rPr>
                        <a:t>Математика-25% </a:t>
                      </a:r>
                      <a:r>
                        <a:rPr sz="2400" spc="-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Физика-23%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Иностранный</a:t>
                      </a:r>
                      <a:r>
                        <a:rPr sz="2400" spc="-7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язык-23% </a:t>
                      </a:r>
                      <a:r>
                        <a:rPr sz="2400" spc="-5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История-23%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710" marR="1841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нфо</a:t>
                      </a:r>
                      <a:r>
                        <a:rPr sz="2400" spc="-45" dirty="0">
                          <a:latin typeface="Times New Roman" panose="02020603050405020304"/>
                          <a:cs typeface="Times New Roman" panose="02020603050405020304"/>
                        </a:rPr>
                        <a:t>р</a:t>
                      </a:r>
                      <a:r>
                        <a:rPr sz="2400" spc="-35" dirty="0">
                          <a:latin typeface="Times New Roman" panose="02020603050405020304"/>
                          <a:cs typeface="Times New Roman" panose="02020603050405020304"/>
                        </a:rPr>
                        <a:t>м</a:t>
                      </a:r>
                      <a:r>
                        <a:rPr sz="2400" spc="-8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т</a:t>
                      </a:r>
                      <a:r>
                        <a:rPr sz="2400" spc="1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400" spc="-40" dirty="0">
                          <a:latin typeface="Times New Roman" panose="02020603050405020304"/>
                          <a:cs typeface="Times New Roman" panose="02020603050405020304"/>
                        </a:rPr>
                        <a:t>к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19%  </a:t>
                      </a:r>
                      <a:r>
                        <a:rPr sz="2400" spc="-15" dirty="0">
                          <a:latin typeface="Times New Roman" panose="02020603050405020304"/>
                          <a:cs typeface="Times New Roman" panose="02020603050405020304"/>
                        </a:rPr>
                        <a:t>Литература-17%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16991" y="640080"/>
            <a:ext cx="1563624" cy="9784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5555" y="501218"/>
            <a:ext cx="69418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Привязка</a:t>
            </a:r>
            <a:r>
              <a:rPr dirty="0"/>
              <a:t> </a:t>
            </a:r>
            <a:r>
              <a:rPr spc="-25" dirty="0"/>
              <a:t>предметов</a:t>
            </a:r>
            <a:r>
              <a:rPr dirty="0"/>
              <a:t> к</a:t>
            </a:r>
            <a:r>
              <a:rPr spc="-30" dirty="0"/>
              <a:t> </a:t>
            </a:r>
            <a:r>
              <a:rPr spc="-10" dirty="0"/>
              <a:t>профилям</a:t>
            </a:r>
            <a:endParaRPr spc="-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4950" y="1628775"/>
          <a:ext cx="8547100" cy="4837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4510"/>
                <a:gridCol w="4923790"/>
                <a:gridCol w="1809115"/>
              </a:tblGrid>
              <a:tr h="3736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spc="-20" dirty="0">
                          <a:latin typeface="Times New Roman" panose="02020603050405020304"/>
                          <a:cs typeface="Times New Roman" panose="02020603050405020304"/>
                        </a:rPr>
                        <a:t>Родители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spc="-10" dirty="0">
                          <a:latin typeface="Times New Roman" panose="02020603050405020304"/>
                          <a:cs typeface="Times New Roman" panose="02020603050405020304"/>
                        </a:rPr>
                        <a:t>Учащиеся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3576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Физика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Технологический</a:t>
                      </a:r>
                      <a:r>
                        <a:rPr sz="2000" u="sng" spc="4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(физико-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spc="-25" dirty="0">
                          <a:latin typeface="Times New Roman" panose="02020603050405020304"/>
                          <a:cs typeface="Times New Roman" panose="02020603050405020304"/>
                        </a:rPr>
                        <a:t>Математика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4BC96"/>
                    </a:solidFill>
                  </a:tcPr>
                </a:tc>
              </a:tr>
              <a:tr h="305095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25" dirty="0">
                          <a:latin typeface="Times New Roman" panose="02020603050405020304"/>
                          <a:cs typeface="Times New Roman" panose="02020603050405020304"/>
                        </a:rPr>
                        <a:t>Математика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математическая)-</a:t>
                      </a:r>
                      <a:r>
                        <a:rPr sz="2000" b="1" spc="-10" dirty="0">
                          <a:latin typeface="Times New Roman" panose="02020603050405020304"/>
                          <a:cs typeface="Times New Roman" panose="02020603050405020304"/>
                        </a:rPr>
                        <a:t>математика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,</a:t>
                      </a:r>
                      <a:r>
                        <a:rPr sz="2000" spc="-9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b="1" spc="-10" dirty="0">
                          <a:latin typeface="Times New Roman" panose="02020603050405020304"/>
                          <a:cs typeface="Times New Roman" panose="02020603050405020304"/>
                        </a:rPr>
                        <a:t>физика,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Физика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4758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Информатика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информатика,</a:t>
                      </a:r>
                      <a:r>
                        <a:rPr sz="2000" spc="5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иностранный</a:t>
                      </a:r>
                      <a:r>
                        <a:rPr sz="2000" spc="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язык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Информатика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5095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Биология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Естественнонаучный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4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(естественнонаучная)-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химия,</a:t>
                      </a:r>
                      <a:r>
                        <a:rPr sz="2000" spc="10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биология,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4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0"/>
                        </a:lnSpc>
                      </a:pPr>
                      <a:r>
                        <a:rPr sz="2000" b="1" spc="-10" dirty="0">
                          <a:latin typeface="Times New Roman" panose="02020603050405020304"/>
                          <a:cs typeface="Times New Roman" panose="02020603050405020304"/>
                        </a:rPr>
                        <a:t>физика, математика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,</a:t>
                      </a:r>
                      <a:r>
                        <a:rPr sz="2000" spc="-8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география,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42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информатика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35873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Обществознан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Гуманитарный</a:t>
                      </a:r>
                      <a:r>
                        <a:rPr sz="2000" u="sng" spc="10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профиль</a:t>
                      </a:r>
                      <a:r>
                        <a:rPr sz="2000" u="sng" spc="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/>
                          <a:cs typeface="Times New Roman" panose="02020603050405020304"/>
                        </a:rPr>
                        <a:t>(гуманитарная)-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Обществознан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4BC96"/>
                    </a:solidFill>
                  </a:tcPr>
                </a:tc>
              </a:tr>
              <a:tr h="304821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ие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литература,</a:t>
                      </a:r>
                      <a:r>
                        <a:rPr sz="2000" spc="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история</a:t>
                      </a:r>
                      <a:r>
                        <a:rPr sz="2000" dirty="0">
                          <a:latin typeface="Times New Roman" panose="02020603050405020304"/>
                          <a:cs typeface="Times New Roman" panose="02020603050405020304"/>
                        </a:rPr>
                        <a:t>,</a:t>
                      </a:r>
                      <a:r>
                        <a:rPr sz="2000" spc="-3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иностранный</a:t>
                      </a:r>
                      <a:r>
                        <a:rPr sz="2000" spc="7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язык,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15" dirty="0">
                          <a:latin typeface="Times New Roman" panose="02020603050405020304"/>
                          <a:cs typeface="Times New Roman" panose="02020603050405020304"/>
                        </a:rPr>
                        <a:t>ие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5095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Иностранный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обществознание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Иностранный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4758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язык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5" dirty="0">
                          <a:latin typeface="Times New Roman" panose="02020603050405020304"/>
                          <a:cs typeface="Times New Roman" panose="02020603050405020304"/>
                        </a:rPr>
                        <a:t>язык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305121">
                <a:tc>
                  <a:txBody>
                    <a:bodyPr/>
                    <a:lstStyle/>
                    <a:p>
                      <a:pPr marL="91440">
                        <a:lnSpc>
                          <a:spcPts val="2275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История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10" dirty="0">
                          <a:latin typeface="Times New Roman" panose="02020603050405020304"/>
                          <a:cs typeface="Times New Roman" panose="02020603050405020304"/>
                        </a:rPr>
                        <a:t>История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4BC96"/>
                    </a:solidFill>
                  </a:tcPr>
                </a:tc>
              </a:tr>
              <a:tr h="6468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2275"/>
                        </a:lnSpc>
                      </a:pPr>
                      <a:r>
                        <a:rPr sz="2000" spc="-20" dirty="0">
                          <a:latin typeface="Times New Roman" panose="02020603050405020304"/>
                          <a:cs typeface="Times New Roman" panose="02020603050405020304"/>
                        </a:rPr>
                        <a:t>Литература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16991" y="640080"/>
            <a:ext cx="1563624" cy="9784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8505" marR="5080" indent="33210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Профили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профильные </a:t>
            </a:r>
            <a:r>
              <a:rPr spc="-5" dirty="0"/>
              <a:t> </a:t>
            </a:r>
            <a:r>
              <a:rPr spc="-10" dirty="0"/>
              <a:t>предметы</a:t>
            </a:r>
            <a:r>
              <a:rPr spc="-25" dirty="0"/>
              <a:t> </a:t>
            </a:r>
            <a:r>
              <a:rPr spc="-10" dirty="0"/>
              <a:t>на</a:t>
            </a:r>
            <a:r>
              <a:rPr spc="-20" dirty="0"/>
              <a:t> </a:t>
            </a:r>
            <a:r>
              <a:rPr dirty="0"/>
              <a:t>2023-2025 </a:t>
            </a:r>
            <a:r>
              <a:rPr spc="-75" dirty="0"/>
              <a:t>уч.г.</a:t>
            </a:r>
            <a:endParaRPr spc="-7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4950" y="1628775"/>
          <a:ext cx="8672830" cy="3618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655"/>
                <a:gridCol w="1862455"/>
                <a:gridCol w="2629535"/>
                <a:gridCol w="2350770"/>
              </a:tblGrid>
              <a:tr h="70116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Профиль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28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b="1" spc="-1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пр</a:t>
                      </a:r>
                      <a:r>
                        <a:rPr sz="2000" b="1" spc="10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000" b="1" spc="-20" dirty="0">
                          <a:latin typeface="Times New Roman" panose="02020603050405020304"/>
                          <a:cs typeface="Times New Roman" panose="02020603050405020304"/>
                        </a:rPr>
                        <a:t>в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л</a:t>
                      </a: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b="1" spc="1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с  </a:t>
                      </a:r>
                      <a:r>
                        <a:rPr sz="2000" b="1" spc="45" dirty="0">
                          <a:latin typeface="Times New Roman" panose="02020603050405020304"/>
                          <a:cs typeface="Times New Roman" panose="02020603050405020304"/>
                        </a:rPr>
                        <a:t>ть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0096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П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р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000" b="1" spc="-10" dirty="0">
                          <a:latin typeface="Times New Roman" panose="02020603050405020304"/>
                          <a:cs typeface="Times New Roman" panose="02020603050405020304"/>
                        </a:rPr>
                        <a:t>ф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000" b="1" spc="10" dirty="0">
                          <a:latin typeface="Times New Roman" panose="02020603050405020304"/>
                          <a:cs typeface="Times New Roman" panose="02020603050405020304"/>
                        </a:rPr>
                        <a:t>л</a:t>
                      </a: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ьные  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предметы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8096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-35" dirty="0">
                          <a:latin typeface="Times New Roman" panose="02020603050405020304"/>
                          <a:cs typeface="Times New Roman" panose="02020603050405020304"/>
                        </a:rPr>
                        <a:t>Э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л</a:t>
                      </a: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к</a:t>
                      </a:r>
                      <a:r>
                        <a:rPr sz="2000" b="1" spc="50" dirty="0">
                          <a:latin typeface="Times New Roman" panose="02020603050405020304"/>
                          <a:cs typeface="Times New Roman" panose="02020603050405020304"/>
                        </a:rPr>
                        <a:t>т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в</a:t>
                      </a:r>
                      <a:r>
                        <a:rPr sz="2000" b="1" spc="-5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000" b="1" spc="5" dirty="0">
                          <a:latin typeface="Times New Roman" panose="02020603050405020304"/>
                          <a:cs typeface="Times New Roman" panose="02020603050405020304"/>
                        </a:rPr>
                        <a:t>ы</a:t>
                      </a:r>
                      <a:r>
                        <a:rPr sz="2000" b="1" dirty="0">
                          <a:latin typeface="Times New Roman" panose="02020603050405020304"/>
                          <a:cs typeface="Times New Roman" panose="02020603050405020304"/>
                        </a:rPr>
                        <a:t>е  </a:t>
                      </a:r>
                      <a:r>
                        <a:rPr sz="2000" b="1" spc="-15" dirty="0">
                          <a:latin typeface="Times New Roman" panose="02020603050405020304"/>
                          <a:cs typeface="Times New Roman" panose="02020603050405020304"/>
                        </a:rPr>
                        <a:t>курсы</a:t>
                      </a:r>
                      <a:endParaRPr sz="2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</a:tr>
              <a:tr h="15547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5" dirty="0">
                          <a:latin typeface="Times New Roman" panose="02020603050405020304"/>
                          <a:cs typeface="Times New Roman" panose="02020603050405020304"/>
                        </a:rPr>
                        <a:t>Технологич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10" dirty="0">
                          <a:latin typeface="Times New Roman" panose="02020603050405020304"/>
                          <a:cs typeface="Times New Roman" panose="02020603050405020304"/>
                        </a:rPr>
                        <a:t>еский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71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5" dirty="0">
                          <a:latin typeface="Times New Roman" panose="02020603050405020304"/>
                          <a:cs typeface="Times New Roman" panose="02020603050405020304"/>
                        </a:rPr>
                        <a:t>Физико- 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35" dirty="0">
                          <a:latin typeface="Times New Roman" panose="02020603050405020304"/>
                          <a:cs typeface="Times New Roman" panose="02020603050405020304"/>
                        </a:rPr>
                        <a:t>м</a:t>
                      </a:r>
                      <a:r>
                        <a:rPr sz="2400" spc="-8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те</a:t>
                      </a:r>
                      <a:r>
                        <a:rPr sz="2400" spc="-35" dirty="0">
                          <a:latin typeface="Times New Roman" panose="02020603050405020304"/>
                          <a:cs typeface="Times New Roman" panose="02020603050405020304"/>
                        </a:rPr>
                        <a:t>м</a:t>
                      </a:r>
                      <a:r>
                        <a:rPr sz="2400" spc="-8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т</a:t>
                      </a:r>
                      <a:r>
                        <a:rPr sz="2400" spc="1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ч</a:t>
                      </a:r>
                      <a:r>
                        <a:rPr sz="2400" spc="60" dirty="0">
                          <a:latin typeface="Times New Roman" panose="02020603050405020304"/>
                          <a:cs typeface="Times New Roman" panose="02020603050405020304"/>
                        </a:rPr>
                        <a:t>е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с  </a:t>
                      </a:r>
                      <a:r>
                        <a:rPr sz="2400" spc="-20" dirty="0">
                          <a:latin typeface="Times New Roman" panose="02020603050405020304"/>
                          <a:cs typeface="Times New Roman" panose="02020603050405020304"/>
                        </a:rPr>
                        <a:t>кая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5" dirty="0">
                          <a:latin typeface="Times New Roman" panose="02020603050405020304"/>
                          <a:cs typeface="Times New Roman" panose="02020603050405020304"/>
                        </a:rPr>
                        <a:t>Математика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Физика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502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0" dirty="0">
                          <a:latin typeface="Times New Roman" panose="02020603050405020304"/>
                          <a:cs typeface="Times New Roman" panose="02020603050405020304"/>
                        </a:rPr>
                        <a:t>Информатика </a:t>
                      </a:r>
                      <a:r>
                        <a:rPr sz="2400" spc="-5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И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н</a:t>
                      </a:r>
                      <a:r>
                        <a:rPr sz="2400" spc="65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с</a:t>
                      </a:r>
                      <a:r>
                        <a:rPr sz="2400" spc="25" dirty="0">
                          <a:latin typeface="Times New Roman" panose="02020603050405020304"/>
                          <a:cs typeface="Times New Roman" panose="02020603050405020304"/>
                        </a:rPr>
                        <a:t>т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р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нн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ый  язык 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Биология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25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ый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25" dirty="0">
                          <a:latin typeface="Times New Roman" panose="02020603050405020304"/>
                          <a:cs typeface="Times New Roman" panose="02020603050405020304"/>
                        </a:rPr>
                        <a:t>Гуманитарн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ая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История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Обществознание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4495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5" dirty="0">
                          <a:latin typeface="Times New Roman" panose="02020603050405020304"/>
                          <a:cs typeface="Times New Roman" panose="02020603050405020304"/>
                        </a:rPr>
                        <a:t>Ин</a:t>
                      </a:r>
                      <a:r>
                        <a:rPr sz="2400" spc="70" dirty="0">
                          <a:latin typeface="Times New Roman" panose="02020603050405020304"/>
                          <a:cs typeface="Times New Roman" panose="02020603050405020304"/>
                        </a:rPr>
                        <a:t>о</a:t>
                      </a:r>
                      <a:r>
                        <a:rPr sz="2400" spc="-10" dirty="0">
                          <a:latin typeface="Times New Roman" panose="02020603050405020304"/>
                          <a:cs typeface="Times New Roman" panose="02020603050405020304"/>
                        </a:rPr>
                        <a:t>с</a:t>
                      </a:r>
                      <a:r>
                        <a:rPr sz="2400" spc="25" dirty="0">
                          <a:latin typeface="Times New Roman" panose="02020603050405020304"/>
                          <a:cs typeface="Times New Roman" panose="02020603050405020304"/>
                        </a:rPr>
                        <a:t>т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р</a:t>
                      </a:r>
                      <a:r>
                        <a:rPr sz="2400" spc="-15" dirty="0">
                          <a:latin typeface="Times New Roman" panose="02020603050405020304"/>
                          <a:cs typeface="Times New Roman" panose="02020603050405020304"/>
                        </a:rPr>
                        <a:t>а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нн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ый  </a:t>
                      </a:r>
                      <a:r>
                        <a:rPr sz="2400" dirty="0">
                          <a:latin typeface="Times New Roman" panose="02020603050405020304"/>
                          <a:cs typeface="Times New Roman" panose="02020603050405020304"/>
                        </a:rPr>
                        <a:t>язык </a:t>
                      </a:r>
                      <a:r>
                        <a:rPr sz="240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2400" spc="-20" dirty="0">
                          <a:latin typeface="Times New Roman" panose="02020603050405020304"/>
                          <a:cs typeface="Times New Roman" panose="02020603050405020304"/>
                        </a:rPr>
                        <a:t>Литература</a:t>
                      </a:r>
                      <a:endParaRPr sz="2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16991" y="640080"/>
            <a:ext cx="1563624" cy="978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2201</Words>
  <Application>WPS Presentation</Application>
  <PresentationFormat>On-screen Show (4:3)</PresentationFormat>
  <Paragraphs>208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Cambria</vt:lpstr>
      <vt:lpstr>Calibri</vt:lpstr>
      <vt:lpstr>Microsoft YaHei</vt:lpstr>
      <vt:lpstr>Arial Unicode MS</vt:lpstr>
      <vt:lpstr>Calibri</vt:lpstr>
      <vt:lpstr>Office Theme</vt:lpstr>
      <vt:lpstr>в 2023-2025 уч.г.</vt:lpstr>
      <vt:lpstr>PowerPoint 演示文稿</vt:lpstr>
      <vt:lpstr>Технологический профиль.</vt:lpstr>
      <vt:lpstr>Выбор родителей и выпускников  9-х классов 2022-2023 уч.г.</vt:lpstr>
      <vt:lpstr>Выбор профилей родителями и  выпускниками 9-х классов  2022-2023 уч.г.</vt:lpstr>
      <vt:lpstr>Рейтинг предметов</vt:lpstr>
      <vt:lpstr>Привязка предметов к профилям</vt:lpstr>
      <vt:lpstr>Профили и профильные  предметы на 2023-2025 уч.г.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профиля обучения  в 10-11 классахв 2023-2025 уч.г.</dc:title>
  <dc:creator/>
  <cp:lastModifiedBy>каб 5</cp:lastModifiedBy>
  <cp:revision>2</cp:revision>
  <dcterms:created xsi:type="dcterms:W3CDTF">2023-04-25T05:40:51Z</dcterms:created>
  <dcterms:modified xsi:type="dcterms:W3CDTF">2023-04-25T05:43:23Z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2023-01-13T03:00:00Z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2023-04-25T03:00:00Z</vt:filetime>
  </property>
  <property fmtid="{D5CDD505-2E9C-101B-9397-08002B2CF9AE}" pid="5" name="ICV">
    <vt:lpwstr>76A680A23B064309B97B83050C4E78EF</vt:lpwstr>
  </property>
  <property fmtid="{D5CDD505-2E9C-101B-9397-08002B2CF9AE}" pid="6" name="KSOProductBuildVer">
    <vt:lpwstr>1049-11.2.0.11536</vt:lpwstr>
  </property>
</Properties>
</file>