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4" r:id="rId5"/>
    <p:sldId id="259" r:id="rId6"/>
    <p:sldId id="261" r:id="rId7"/>
    <p:sldId id="262" r:id="rId8"/>
    <p:sldId id="265" r:id="rId9"/>
    <p:sldId id="266" r:id="rId10"/>
    <p:sldId id="269" r:id="rId11"/>
    <p:sldId id="270" r:id="rId12"/>
    <p:sldId id="268" r:id="rId13"/>
    <p:sldId id="271" r:id="rId14"/>
    <p:sldId id="267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9FFDC"/>
    <a:srgbClr val="FFFFCC"/>
    <a:srgbClr val="E1F5FF"/>
    <a:srgbClr val="BCCFE6"/>
    <a:srgbClr val="C7E6A4"/>
    <a:srgbClr val="E1F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8.jpeg"/><Relationship Id="rId5" Type="http://schemas.openxmlformats.org/officeDocument/2006/relationships/image" Target="../media/image34.wmf"/><Relationship Id="rId4" Type="http://schemas.openxmlformats.org/officeDocument/2006/relationships/image" Target="../media/image33.jpe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24.wmf"/><Relationship Id="rId7" Type="http://schemas.openxmlformats.org/officeDocument/2006/relationships/image" Target="../media/image37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23.wmf"/><Relationship Id="rId9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jpeg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wmf"/><Relationship Id="rId1" Type="http://schemas.openxmlformats.org/officeDocument/2006/relationships/image" Target="../media/image26.jpeg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F9BC-FF21-42B5-ACDF-13F66A811A1A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CD94-A5DB-410B-8E25-1163B5384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F9BC-FF21-42B5-ACDF-13F66A811A1A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D94-A5DB-410B-8E25-1163B5384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6.jpeg"/><Relationship Id="rId4" Type="http://schemas.openxmlformats.org/officeDocument/2006/relationships/image" Target="../media/image27.wmf"/><Relationship Id="rId9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8.jpeg"/><Relationship Id="rId10" Type="http://schemas.openxmlformats.org/officeDocument/2006/relationships/image" Target="../media/image33.jpeg"/><Relationship Id="rId4" Type="http://schemas.openxmlformats.org/officeDocument/2006/relationships/image" Target="../media/image31.wmf"/><Relationship Id="rId9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18.png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1.png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42.png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43.bin"/><Relationship Id="rId21" Type="http://schemas.openxmlformats.org/officeDocument/2006/relationships/image" Target="../media/image48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38.wmf"/><Relationship Id="rId4" Type="http://schemas.openxmlformats.org/officeDocument/2006/relationships/image" Target="../media/image39.wmf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4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jpeg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71480"/>
            <a:ext cx="857256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Решение задач. </a:t>
            </a:r>
          </a:p>
          <a:p>
            <a:pPr algn="ctr"/>
            <a:r>
              <a:rPr lang="ru-RU" sz="4000" dirty="0" smtClean="0"/>
              <a:t>Подготовка к контрольной работе </a:t>
            </a:r>
            <a:r>
              <a:rPr lang="ru-RU" sz="4000" dirty="0" smtClean="0"/>
              <a:t> </a:t>
            </a:r>
            <a:r>
              <a:rPr lang="ru-RU" sz="4000" dirty="0" smtClean="0"/>
              <a:t>по теме «Световые явления»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solidFill>
            <a:srgbClr val="E1F2CE"/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Решение:</a:t>
            </a:r>
          </a:p>
          <a:p>
            <a:r>
              <a:rPr lang="ru-RU" sz="4000" dirty="0" smtClean="0"/>
              <a:t>Т.к. изображение предмета получилось в натуральную величину ( размер предмета </a:t>
            </a:r>
            <a:r>
              <a:rPr lang="en-US" sz="4000" dirty="0" smtClean="0"/>
              <a:t>h </a:t>
            </a:r>
            <a:r>
              <a:rPr lang="ru-RU" sz="4000" dirty="0" smtClean="0"/>
              <a:t>= размеру изображения</a:t>
            </a:r>
            <a:r>
              <a:rPr lang="en-US" sz="4000" dirty="0" smtClean="0"/>
              <a:t> H</a:t>
            </a:r>
            <a:r>
              <a:rPr lang="ru-RU" sz="4000" dirty="0" smtClean="0"/>
              <a:t>), то предмет находится в двойном фокусе </a:t>
            </a:r>
          </a:p>
          <a:p>
            <a:r>
              <a:rPr lang="en-US" sz="4000" dirty="0" smtClean="0"/>
              <a:t>                          d=2F,</a:t>
            </a:r>
          </a:p>
          <a:p>
            <a:r>
              <a:rPr lang="en-US" sz="4000" dirty="0" smtClean="0"/>
              <a:t>  </a:t>
            </a:r>
            <a:r>
              <a:rPr lang="ru-RU" sz="4000" dirty="0" smtClean="0"/>
              <a:t>изображение предмета в двойном фокусе</a:t>
            </a:r>
            <a:r>
              <a:rPr lang="en-US" sz="4000" dirty="0" smtClean="0"/>
              <a:t>                        </a:t>
            </a:r>
            <a:endParaRPr lang="ru-RU" sz="4000" dirty="0" smtClean="0"/>
          </a:p>
          <a:p>
            <a:r>
              <a:rPr lang="ru-RU" sz="4000" dirty="0" smtClean="0"/>
              <a:t>		          </a:t>
            </a:r>
            <a:r>
              <a:rPr lang="en-US" sz="4000" dirty="0" smtClean="0"/>
              <a:t>f=2F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14290"/>
            <a:ext cx="19992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+</a:t>
            </a:r>
            <a:r>
              <a:rPr lang="en-US" sz="4000" dirty="0" smtClean="0"/>
              <a:t>f = 0,6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1357298"/>
            <a:ext cx="4071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2F+ 2F = 0,6</a:t>
            </a:r>
          </a:p>
          <a:p>
            <a:endParaRPr lang="en-US" sz="4400" dirty="0" smtClean="0"/>
          </a:p>
          <a:p>
            <a:r>
              <a:rPr lang="en-US" sz="4400" dirty="0" smtClean="0"/>
              <a:t>4F = 0,6</a:t>
            </a:r>
          </a:p>
          <a:p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928794" y="4143380"/>
          <a:ext cx="4562813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3" imgW="1143000" imgH="393480" progId="Equation.3">
                  <p:embed/>
                </p:oleObj>
              </mc:Choice>
              <mc:Fallback>
                <p:oleObj name="Формула" r:id="rId3" imgW="11430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4143380"/>
                        <a:ext cx="4562813" cy="157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571604" y="2000240"/>
            <a:ext cx="67151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2</a:t>
            </a:r>
            <a:r>
              <a:rPr lang="en-US" sz="4400" b="1" dirty="0" smtClean="0"/>
              <a:t>F</a:t>
            </a:r>
            <a:r>
              <a:rPr lang="ru-RU" sz="4400" b="1" dirty="0" smtClean="0"/>
              <a:t>        </a:t>
            </a:r>
            <a:r>
              <a:rPr lang="en-US" sz="4400" b="1" dirty="0" smtClean="0"/>
              <a:t>F</a:t>
            </a:r>
            <a:r>
              <a:rPr lang="ru-RU" sz="4400" b="1" dirty="0" smtClean="0"/>
              <a:t>        О        </a:t>
            </a:r>
            <a:r>
              <a:rPr lang="en-US" sz="4400" b="1" dirty="0" smtClean="0"/>
              <a:t>F</a:t>
            </a:r>
            <a:r>
              <a:rPr lang="ru-RU" sz="4400" b="1" dirty="0" smtClean="0"/>
              <a:t>    </a:t>
            </a:r>
            <a:r>
              <a:rPr lang="en-US" sz="4400" b="1" dirty="0" smtClean="0"/>
              <a:t>  </a:t>
            </a:r>
            <a:r>
              <a:rPr lang="ru-RU" sz="4400" b="1" dirty="0" smtClean="0"/>
              <a:t>2</a:t>
            </a:r>
            <a:r>
              <a:rPr lang="en-US" sz="4400" b="1" dirty="0" smtClean="0"/>
              <a:t>F</a:t>
            </a:r>
            <a:r>
              <a:rPr lang="ru-RU" sz="4400" b="1" dirty="0" smtClean="0"/>
              <a:t>      </a:t>
            </a:r>
            <a:endParaRPr lang="ru-RU" sz="4400" dirty="0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77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565779" cy="933450"/>
          </a:xfrm>
          <a:prstGeom prst="rect">
            <a:avLst/>
          </a:prstGeom>
          <a:noFill/>
        </p:spPr>
      </p:pic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0" y="3143248"/>
            <a:ext cx="4143372" cy="255454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–изображение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предмета АВ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перевернутое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нормальное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-действительное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642910" y="357166"/>
            <a:ext cx="8072494" cy="5286411"/>
            <a:chOff x="0" y="357166"/>
            <a:chExt cx="8072494" cy="5286411"/>
          </a:xfrm>
        </p:grpSpPr>
        <p:grpSp>
          <p:nvGrpSpPr>
            <p:cNvPr id="2" name="Группа 43"/>
            <p:cNvGrpSpPr/>
            <p:nvPr/>
          </p:nvGrpSpPr>
          <p:grpSpPr>
            <a:xfrm>
              <a:off x="0" y="357166"/>
              <a:ext cx="8072494" cy="5286411"/>
              <a:chOff x="513344" y="285728"/>
              <a:chExt cx="8572560" cy="6156305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2964645" y="3250405"/>
                <a:ext cx="357190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6200000" flipV="1">
                <a:off x="1367417" y="3239091"/>
                <a:ext cx="415968" cy="1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5872741" y="3209702"/>
                <a:ext cx="357190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7390008" y="3292896"/>
                <a:ext cx="357190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" name="Группа 42"/>
              <p:cNvGrpSpPr/>
              <p:nvPr/>
            </p:nvGrpSpPr>
            <p:grpSpPr>
              <a:xfrm>
                <a:off x="513344" y="285728"/>
                <a:ext cx="8572560" cy="6156305"/>
                <a:chOff x="513344" y="285728"/>
                <a:chExt cx="8572560" cy="6156305"/>
              </a:xfrm>
            </p:grpSpPr>
            <p:cxnSp>
              <p:nvCxnSpPr>
                <p:cNvPr id="15" name="Прямая со стрелкой 14"/>
                <p:cNvCxnSpPr/>
                <p:nvPr/>
              </p:nvCxnSpPr>
              <p:spPr>
                <a:xfrm rot="16200000" flipV="1">
                  <a:off x="701868" y="2157577"/>
                  <a:ext cx="1747060" cy="2"/>
                </a:xfrm>
                <a:prstGeom prst="straightConnector1">
                  <a:avLst/>
                </a:prstGeom>
                <a:ln w="149225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 стрелкой 16"/>
                <p:cNvCxnSpPr/>
                <p:nvPr/>
              </p:nvCxnSpPr>
              <p:spPr>
                <a:xfrm>
                  <a:off x="1727124" y="1284048"/>
                  <a:ext cx="2844877" cy="3400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 стрелкой 18"/>
                <p:cNvCxnSpPr/>
                <p:nvPr/>
              </p:nvCxnSpPr>
              <p:spPr>
                <a:xfrm rot="16200000" flipH="1">
                  <a:off x="4196709" y="1780463"/>
                  <a:ext cx="5074793" cy="4248348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12"/>
                <p:cNvGrpSpPr/>
                <p:nvPr/>
              </p:nvGrpSpPr>
              <p:grpSpPr>
                <a:xfrm>
                  <a:off x="513344" y="285728"/>
                  <a:ext cx="8572560" cy="5999998"/>
                  <a:chOff x="513344" y="285728"/>
                  <a:chExt cx="8572560" cy="5999998"/>
                </a:xfrm>
              </p:grpSpPr>
              <p:grpSp>
                <p:nvGrpSpPr>
                  <p:cNvPr id="7" name="Группа 9"/>
                  <p:cNvGrpSpPr/>
                  <p:nvPr/>
                </p:nvGrpSpPr>
                <p:grpSpPr>
                  <a:xfrm>
                    <a:off x="4572000" y="285728"/>
                    <a:ext cx="1588" cy="5999998"/>
                    <a:chOff x="4572000" y="285728"/>
                    <a:chExt cx="1588" cy="5999998"/>
                  </a:xfrm>
                </p:grpSpPr>
                <p:cxnSp>
                  <p:nvCxnSpPr>
                    <p:cNvPr id="3" name="Прямая со стрелкой 2"/>
                    <p:cNvCxnSpPr/>
                    <p:nvPr/>
                  </p:nvCxnSpPr>
                  <p:spPr>
                    <a:xfrm rot="5400000" flipH="1" flipV="1">
                      <a:off x="2393935" y="2463793"/>
                      <a:ext cx="4357718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" name="Прямая со стрелкой 4"/>
                    <p:cNvCxnSpPr/>
                    <p:nvPr/>
                  </p:nvCxnSpPr>
                  <p:spPr>
                    <a:xfrm rot="5400000">
                      <a:off x="1786712" y="3499644"/>
                      <a:ext cx="5571370" cy="79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513344" y="3114301"/>
                    <a:ext cx="857256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Прямая со стрелкой 20"/>
                <p:cNvCxnSpPr/>
                <p:nvPr/>
              </p:nvCxnSpPr>
              <p:spPr>
                <a:xfrm>
                  <a:off x="1575397" y="1284048"/>
                  <a:ext cx="6524249" cy="3993279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" name="Солнце 39"/>
            <p:cNvSpPr/>
            <p:nvPr/>
          </p:nvSpPr>
          <p:spPr>
            <a:xfrm>
              <a:off x="571472" y="1142984"/>
              <a:ext cx="857256" cy="785818"/>
            </a:xfrm>
            <a:prstGeom prst="su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6" name="Прямая со стрелкой 45"/>
          <p:cNvCxnSpPr/>
          <p:nvPr/>
        </p:nvCxnSpPr>
        <p:spPr>
          <a:xfrm rot="5400000">
            <a:off x="6536546" y="3536156"/>
            <a:ext cx="1500198" cy="2"/>
          </a:xfrm>
          <a:prstGeom prst="straightConnector1">
            <a:avLst/>
          </a:prstGeom>
          <a:ln w="149225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Солнце 46"/>
          <p:cNvSpPr/>
          <p:nvPr/>
        </p:nvSpPr>
        <p:spPr>
          <a:xfrm flipV="1">
            <a:off x="6858016" y="3714752"/>
            <a:ext cx="857256" cy="78581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3500430" y="5929330"/>
          <a:ext cx="5008479" cy="78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Формула" r:id="rId4" imgW="1295280" imgH="203040" progId="Equation.3">
                  <p:embed/>
                </p:oleObj>
              </mc:Choice>
              <mc:Fallback>
                <p:oleObj name="Формула" r:id="rId4" imgW="129528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5929330"/>
                        <a:ext cx="5008479" cy="7857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Задача.</a:t>
            </a:r>
          </a:p>
          <a:p>
            <a:r>
              <a:rPr lang="ru-RU" sz="3600" dirty="0" smtClean="0"/>
              <a:t>В магазине «Оптика» выставлены очки. Около них находятся таблички с надписями +2 </a:t>
            </a:r>
            <a:r>
              <a:rPr lang="ru-RU" sz="3600" dirty="0" err="1" smtClean="0"/>
              <a:t>дптр</a:t>
            </a:r>
            <a:r>
              <a:rPr lang="ru-RU" sz="3600" dirty="0" smtClean="0"/>
              <a:t>; -0,25 </a:t>
            </a:r>
            <a:r>
              <a:rPr lang="ru-RU" sz="3600" dirty="0" err="1" smtClean="0"/>
              <a:t>дптр</a:t>
            </a:r>
            <a:r>
              <a:rPr lang="ru-RU" sz="3600" dirty="0" smtClean="0"/>
              <a:t>; - 4 </a:t>
            </a:r>
            <a:r>
              <a:rPr lang="ru-RU" sz="3600" dirty="0" err="1" smtClean="0"/>
              <a:t>дптр</a:t>
            </a:r>
            <a:r>
              <a:rPr lang="ru-RU" sz="3600" dirty="0" smtClean="0"/>
              <a:t>; +1,5 </a:t>
            </a:r>
            <a:r>
              <a:rPr lang="ru-RU" sz="3600" dirty="0" err="1" smtClean="0"/>
              <a:t>дптр</a:t>
            </a:r>
            <a:r>
              <a:rPr lang="ru-RU" sz="3600" dirty="0" smtClean="0"/>
              <a:t>. Какие недостатки зрения исправляют эти очки? Линзы каких очков имеют наибольшее по модулю фокусное расстояние?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43174" y="3929066"/>
            <a:ext cx="65008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 </a:t>
            </a:r>
          </a:p>
          <a:p>
            <a:r>
              <a:rPr lang="ru-RU" sz="2800" dirty="0" smtClean="0"/>
              <a:t>Если </a:t>
            </a:r>
            <a:r>
              <a:rPr lang="en-US" sz="2800" dirty="0" smtClean="0"/>
              <a:t>D</a:t>
            </a:r>
            <a:r>
              <a:rPr lang="ru-RU" sz="2800" dirty="0" smtClean="0"/>
              <a:t> </a:t>
            </a:r>
            <a:r>
              <a:rPr lang="en-US" sz="2800" dirty="0" smtClean="0">
                <a:sym typeface="Symbol"/>
              </a:rPr>
              <a:t></a:t>
            </a:r>
            <a:r>
              <a:rPr lang="ru-RU" sz="28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0</a:t>
            </a:r>
            <a:r>
              <a:rPr lang="ru-RU" sz="2800" dirty="0" smtClean="0">
                <a:sym typeface="Symbol"/>
              </a:rPr>
              <a:t>, то линзы собирающие, исправляют дальнозоркость (</a:t>
            </a:r>
            <a:r>
              <a:rPr lang="en-US" sz="2800" dirty="0" smtClean="0">
                <a:sym typeface="Symbol"/>
              </a:rPr>
              <a:t>D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ru-RU" sz="2800" dirty="0" smtClean="0">
                <a:sym typeface="Symbol"/>
              </a:rPr>
              <a:t> и </a:t>
            </a:r>
            <a:r>
              <a:rPr lang="en-US" sz="2800" dirty="0" smtClean="0">
                <a:sym typeface="Symbol"/>
              </a:rPr>
              <a:t>D</a:t>
            </a:r>
            <a:r>
              <a:rPr lang="ru-RU" sz="2800" baseline="-25000" dirty="0" smtClean="0">
                <a:sym typeface="Symbol"/>
              </a:rPr>
              <a:t>4</a:t>
            </a:r>
            <a:r>
              <a:rPr lang="ru-RU" sz="2800" dirty="0" smtClean="0">
                <a:sym typeface="Symbol"/>
              </a:rPr>
              <a:t>).</a:t>
            </a:r>
          </a:p>
          <a:p>
            <a:r>
              <a:rPr lang="ru-RU" sz="2800" dirty="0" smtClean="0">
                <a:sym typeface="Symbol"/>
              </a:rPr>
              <a:t> </a:t>
            </a:r>
          </a:p>
          <a:p>
            <a:r>
              <a:rPr lang="ru-RU" sz="2800" dirty="0" smtClean="0"/>
              <a:t>Если </a:t>
            </a:r>
            <a:r>
              <a:rPr lang="en-US" sz="2800" dirty="0" smtClean="0"/>
              <a:t>D</a:t>
            </a:r>
            <a:r>
              <a:rPr lang="ru-RU" sz="2800" dirty="0" smtClean="0"/>
              <a:t> </a:t>
            </a:r>
            <a:r>
              <a:rPr lang="en-US" sz="2800" dirty="0" smtClean="0">
                <a:sym typeface="Symbol"/>
              </a:rPr>
              <a:t></a:t>
            </a:r>
            <a:r>
              <a:rPr lang="ru-RU" sz="28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0</a:t>
            </a:r>
            <a:r>
              <a:rPr lang="ru-RU" sz="2800" dirty="0" smtClean="0">
                <a:sym typeface="Symbol"/>
              </a:rPr>
              <a:t>, то линзы рассеивающие, исправляют близорукость (</a:t>
            </a:r>
            <a:r>
              <a:rPr lang="en-US" sz="2800" dirty="0" smtClean="0">
                <a:sym typeface="Symbol"/>
              </a:rPr>
              <a:t>D</a:t>
            </a:r>
            <a:r>
              <a:rPr lang="ru-RU" sz="2800" baseline="-25000" dirty="0" smtClean="0">
                <a:sym typeface="Symbol"/>
              </a:rPr>
              <a:t>2</a:t>
            </a:r>
            <a:r>
              <a:rPr lang="ru-RU" sz="2800" dirty="0" smtClean="0">
                <a:sym typeface="Symbol"/>
              </a:rPr>
              <a:t> и </a:t>
            </a:r>
            <a:r>
              <a:rPr lang="en-US" sz="2800" dirty="0" smtClean="0">
                <a:sym typeface="Symbol"/>
              </a:rPr>
              <a:t>D</a:t>
            </a:r>
            <a:r>
              <a:rPr lang="ru-RU" sz="2800" baseline="-25000" dirty="0" smtClean="0">
                <a:sym typeface="Symbol"/>
              </a:rPr>
              <a:t>3</a:t>
            </a:r>
            <a:r>
              <a:rPr lang="ru-RU" sz="2800" dirty="0" smtClean="0">
                <a:sym typeface="Symbol"/>
              </a:rPr>
              <a:t>). </a:t>
            </a:r>
            <a:endParaRPr lang="ru-RU" sz="2800" dirty="0" smtClean="0"/>
          </a:p>
          <a:p>
            <a:endParaRPr lang="ru-RU" sz="2800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357158" y="4071942"/>
          <a:ext cx="2183511" cy="260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Формула" r:id="rId3" imgW="1117440" imgH="1333440" progId="Equation.3">
                  <p:embed/>
                </p:oleObj>
              </mc:Choice>
              <mc:Fallback>
                <p:oleObj name="Формула" r:id="rId3" imgW="1117440" imgH="13334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071942"/>
                        <a:ext cx="2183511" cy="2606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42844" y="6357958"/>
            <a:ext cx="242886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107662" y="5393164"/>
            <a:ext cx="2928910" cy="7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0" y="0"/>
          <a:ext cx="3427412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Формула" r:id="rId3" imgW="1079280" imgH="1244520" progId="Equation.3">
                  <p:embed/>
                </p:oleObj>
              </mc:Choice>
              <mc:Fallback>
                <p:oleObj name="Формула" r:id="rId3" imgW="1079280" imgH="1244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7412" cy="395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0" y="2714620"/>
            <a:ext cx="378618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1714889" y="2071293"/>
            <a:ext cx="4143380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929058" y="142852"/>
          <a:ext cx="4113212" cy="612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5" imgW="1295280" imgH="1930320" progId="Equation.3">
                  <p:embed/>
                </p:oleObj>
              </mc:Choice>
              <mc:Fallback>
                <p:oleObj name="Формула" r:id="rId5" imgW="1295280" imgH="1930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42852"/>
                        <a:ext cx="4113212" cy="612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14283" y="1"/>
          <a:ext cx="7500990" cy="5982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Формула" r:id="rId3" imgW="2260440" imgH="1803240" progId="Equation.3">
                  <p:embed/>
                </p:oleObj>
              </mc:Choice>
              <mc:Fallback>
                <p:oleObj name="Формула" r:id="rId3" imgW="2260440" imgH="1803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3" y="1"/>
                        <a:ext cx="7500990" cy="5982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007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Наибольшее по модулю фокусное расстояние у второй </a:t>
            </a:r>
            <a:r>
              <a:rPr lang="en-US" dirty="0" smtClean="0">
                <a:sym typeface="Symbol"/>
              </a:rPr>
              <a:t>D</a:t>
            </a:r>
            <a:r>
              <a:rPr lang="ru-RU" baseline="-25000" dirty="0" smtClean="0">
                <a:sym typeface="Symbol"/>
              </a:rPr>
              <a:t>2</a:t>
            </a:r>
            <a:r>
              <a:rPr lang="ru-RU" dirty="0" smtClean="0"/>
              <a:t> линзы с наименьшей оптической силой, </a:t>
            </a:r>
            <a:r>
              <a:rPr lang="ru-RU" dirty="0" smtClean="0">
                <a:sym typeface="Symbol"/>
              </a:rPr>
              <a:t>исправляют дальнозоркость </a:t>
            </a:r>
            <a:r>
              <a:rPr lang="en-US" dirty="0" smtClean="0">
                <a:sym typeface="Symbol"/>
              </a:rPr>
              <a:t>D</a:t>
            </a:r>
            <a:r>
              <a:rPr lang="en-US" baseline="-25000" dirty="0" smtClean="0">
                <a:sym typeface="Symbol"/>
              </a:rPr>
              <a:t>1</a:t>
            </a:r>
            <a:r>
              <a:rPr lang="ru-RU" dirty="0" smtClean="0">
                <a:sym typeface="Symbol"/>
              </a:rPr>
              <a:t> и </a:t>
            </a:r>
            <a:r>
              <a:rPr lang="en-US" dirty="0" smtClean="0">
                <a:sym typeface="Symbol"/>
              </a:rPr>
              <a:t>D</a:t>
            </a:r>
            <a:r>
              <a:rPr lang="ru-RU" baseline="-25000" dirty="0" smtClean="0">
                <a:sym typeface="Symbol"/>
              </a:rPr>
              <a:t>4</a:t>
            </a:r>
            <a:r>
              <a:rPr lang="ru-RU" dirty="0" smtClean="0">
                <a:sym typeface="Symbol"/>
              </a:rPr>
              <a:t>, исправляют близорукость </a:t>
            </a:r>
            <a:r>
              <a:rPr lang="en-US" dirty="0" smtClean="0">
                <a:sym typeface="Symbol"/>
              </a:rPr>
              <a:t>D</a:t>
            </a:r>
            <a:r>
              <a:rPr lang="ru-RU" baseline="-25000" dirty="0" smtClean="0">
                <a:sym typeface="Symbol"/>
              </a:rPr>
              <a:t>2</a:t>
            </a:r>
            <a:r>
              <a:rPr lang="ru-RU" dirty="0" smtClean="0">
                <a:sym typeface="Symbol"/>
              </a:rPr>
              <a:t> и </a:t>
            </a:r>
            <a:r>
              <a:rPr lang="en-US" dirty="0" smtClean="0">
                <a:sym typeface="Symbol"/>
              </a:rPr>
              <a:t>D</a:t>
            </a:r>
            <a:r>
              <a:rPr lang="ru-RU" baseline="-25000" dirty="0" smtClean="0">
                <a:sym typeface="Symbol"/>
              </a:rPr>
              <a:t>3</a:t>
            </a:r>
            <a:r>
              <a:rPr lang="ru-RU" dirty="0" smtClean="0">
                <a:sym typeface="Symbol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ЕГЭ. </a:t>
            </a:r>
          </a:p>
          <a:p>
            <a:r>
              <a:rPr lang="ru-RU" sz="3200" dirty="0" smtClean="0"/>
              <a:t>По рисунку определите увеличение линзы.</a:t>
            </a:r>
          </a:p>
          <a:p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4286256"/>
            <a:ext cx="6538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2</a:t>
            </a:r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r>
              <a:rPr lang="ru-RU" sz="3200" b="1" dirty="0" smtClean="0">
                <a:solidFill>
                  <a:srgbClr val="FF0000"/>
                </a:solidFill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r>
              <a:rPr lang="ru-RU" sz="3200" b="1" dirty="0" smtClean="0">
                <a:solidFill>
                  <a:srgbClr val="FF0000"/>
                </a:solidFill>
              </a:rPr>
              <a:t>   О       </a:t>
            </a:r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endParaRPr lang="ru-RU" sz="3200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7158" y="2285992"/>
            <a:ext cx="8286808" cy="4714908"/>
            <a:chOff x="-1950600" y="181405"/>
            <a:chExt cx="10808880" cy="688527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5400000" flipH="1" flipV="1">
              <a:off x="3368426" y="3072380"/>
              <a:ext cx="357190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2436626" y="3072380"/>
              <a:ext cx="357190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232026" y="3072380"/>
              <a:ext cx="357190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Группа 42"/>
            <p:cNvGrpSpPr/>
            <p:nvPr/>
          </p:nvGrpSpPr>
          <p:grpSpPr>
            <a:xfrm>
              <a:off x="-1950600" y="181405"/>
              <a:ext cx="10808880" cy="6885275"/>
              <a:chOff x="-1950600" y="181405"/>
              <a:chExt cx="10808880" cy="6885275"/>
            </a:xfrm>
          </p:grpSpPr>
          <p:cxnSp>
            <p:nvCxnSpPr>
              <p:cNvPr id="11" name="Прямая со стрелкой 10"/>
              <p:cNvCxnSpPr/>
              <p:nvPr/>
            </p:nvCxnSpPr>
            <p:spPr>
              <a:xfrm rot="5400000" flipH="1" flipV="1">
                <a:off x="2293599" y="2116596"/>
                <a:ext cx="1575043" cy="207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 rot="16200000" flipH="1">
                <a:off x="3205175" y="2602596"/>
                <a:ext cx="5529049" cy="298176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 rot="5400000">
                <a:off x="5486351" y="3936215"/>
                <a:ext cx="2086447" cy="158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Группа 12"/>
              <p:cNvGrpSpPr/>
              <p:nvPr/>
            </p:nvGrpSpPr>
            <p:grpSpPr>
              <a:xfrm>
                <a:off x="-1950600" y="181405"/>
                <a:ext cx="10808880" cy="5885538"/>
                <a:chOff x="-1950600" y="181405"/>
                <a:chExt cx="10808880" cy="5885538"/>
              </a:xfrm>
            </p:grpSpPr>
            <p:grpSp>
              <p:nvGrpSpPr>
                <p:cNvPr id="17" name="Группа 9"/>
                <p:cNvGrpSpPr/>
                <p:nvPr/>
              </p:nvGrpSpPr>
              <p:grpSpPr>
                <a:xfrm>
                  <a:off x="4477784" y="181405"/>
                  <a:ext cx="2623" cy="5885538"/>
                  <a:chOff x="4477784" y="181405"/>
                  <a:chExt cx="2623" cy="5885538"/>
                </a:xfrm>
              </p:grpSpPr>
              <p:cxnSp>
                <p:nvCxnSpPr>
                  <p:cNvPr id="19" name="Прямая со стрелкой 18"/>
                  <p:cNvCxnSpPr/>
                  <p:nvPr/>
                </p:nvCxnSpPr>
                <p:spPr>
                  <a:xfrm rot="5400000" flipH="1" flipV="1">
                    <a:off x="2300755" y="2359470"/>
                    <a:ext cx="4357717" cy="158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 стрелкой 19"/>
                  <p:cNvCxnSpPr/>
                  <p:nvPr/>
                </p:nvCxnSpPr>
                <p:spPr>
                  <a:xfrm rot="5400000">
                    <a:off x="2110405" y="3697492"/>
                    <a:ext cx="4736830" cy="2071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-1950600" y="2893786"/>
                  <a:ext cx="1080888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Прямая со стрелкой 15"/>
              <p:cNvCxnSpPr/>
              <p:nvPr/>
            </p:nvCxnSpPr>
            <p:spPr>
              <a:xfrm>
                <a:off x="3081120" y="1285860"/>
                <a:ext cx="5311260" cy="578082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1" name="Object 1"/>
          <p:cNvGraphicFramePr>
            <a:graphicFrameLocks noChangeAspect="1"/>
          </p:cNvGraphicFramePr>
          <p:nvPr/>
        </p:nvGraphicFramePr>
        <p:xfrm>
          <a:off x="6929454" y="4429132"/>
          <a:ext cx="881470" cy="75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Формула" r:id="rId3" imgW="164880" imgH="164880" progId="Equation.3">
                  <p:embed/>
                </p:oleObj>
              </mc:Choice>
              <mc:Fallback>
                <p:oleObj name="Формула" r:id="rId3" imgW="1648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4429132"/>
                        <a:ext cx="881470" cy="75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3500430" y="3286124"/>
          <a:ext cx="678551" cy="75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Формула" r:id="rId5" imgW="126720" imgH="164880" progId="Equation.3">
                  <p:embed/>
                </p:oleObj>
              </mc:Choice>
              <mc:Fallback>
                <p:oleObj name="Формула" r:id="rId5" imgW="1267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286124"/>
                        <a:ext cx="678551" cy="75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Прямая со стрелкой 34"/>
          <p:cNvCxnSpPr/>
          <p:nvPr/>
        </p:nvCxnSpPr>
        <p:spPr>
          <a:xfrm>
            <a:off x="4214810" y="3071810"/>
            <a:ext cx="107157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43372" y="242886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25 см</a:t>
            </a:r>
            <a:endParaRPr lang="ru-RU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286380" y="492919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15 см</a:t>
            </a:r>
            <a:endParaRPr lang="ru-RU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214810" y="492919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15 см</a:t>
            </a:r>
            <a:endParaRPr lang="ru-RU" sz="3200" b="1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572000" y="4857760"/>
            <a:ext cx="71438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357818" y="4857760"/>
            <a:ext cx="71438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214810" y="4714884"/>
            <a:ext cx="71438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607851" y="4679165"/>
            <a:ext cx="78581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500562" y="3143248"/>
          <a:ext cx="4095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Формула" r:id="rId7" imgW="139680" imgH="177480" progId="Equation.3">
                  <p:embed/>
                </p:oleObj>
              </mc:Choice>
              <mc:Fallback>
                <p:oleObj name="Формула" r:id="rId7" imgW="1396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143248"/>
                        <a:ext cx="4095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214282" y="1500174"/>
          <a:ext cx="2714644" cy="363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Формула" r:id="rId9" imgW="634680" imgH="850680" progId="Equation.3">
                  <p:embed/>
                </p:oleObj>
              </mc:Choice>
              <mc:Fallback>
                <p:oleObj name="Формула" r:id="rId9" imgW="634680" imgH="850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500174"/>
                        <a:ext cx="2714644" cy="3637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3857620" y="150017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1071947" y="3642905"/>
            <a:ext cx="4143380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71" y="0"/>
            <a:ext cx="78581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Г-  увеличение линзы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36509" y="1071570"/>
          <a:ext cx="7966419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Формула" r:id="rId3" imgW="2031840" imgH="419040" progId="Equation.3">
                  <p:embed/>
                </p:oleObj>
              </mc:Choice>
              <mc:Fallback>
                <p:oleObj name="Формула" r:id="rId3" imgW="2031840" imgH="419040" progId="Equation.3">
                  <p:embed/>
                  <p:pic>
                    <p:nvPicPr>
                      <p:cNvPr id="0" name="Picture 2" descr="а2 - копия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09" y="1071570"/>
                        <a:ext cx="7966419" cy="1643074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282" y="2857496"/>
          <a:ext cx="3357586" cy="185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Формула" r:id="rId6" imgW="711000" imgH="393480" progId="Equation.3">
                  <p:embed/>
                </p:oleObj>
              </mc:Choice>
              <mc:Fallback>
                <p:oleObj name="Формула" r:id="rId6" imgW="711000" imgH="393480" progId="Equation.3">
                  <p:embed/>
                  <p:pic>
                    <p:nvPicPr>
                      <p:cNvPr id="0" name="Picture 3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857496"/>
                        <a:ext cx="3357586" cy="1859725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stretch>
                          <a:fillRect/>
                        </a:stretch>
                      </a:blip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857760"/>
            <a:ext cx="3074647" cy="185942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14282" y="285728"/>
          <a:ext cx="4929222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Формула" r:id="rId3" imgW="1295280" imgH="431640" progId="Equation.3">
                  <p:embed/>
                </p:oleObj>
              </mc:Choice>
              <mc:Fallback>
                <p:oleObj name="Формула" r:id="rId3" imgW="1295280" imgH="431640" progId="Equation.3">
                  <p:embed/>
                  <p:pic>
                    <p:nvPicPr>
                      <p:cNvPr id="0" name="Picture 2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85728"/>
                        <a:ext cx="4929222" cy="1643074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 descr="а1"/>
          <p:cNvGraphicFramePr>
            <a:graphicFrameLocks noChangeAspect="1"/>
          </p:cNvGraphicFramePr>
          <p:nvPr/>
        </p:nvGraphicFramePr>
        <p:xfrm>
          <a:off x="0" y="4500570"/>
          <a:ext cx="7893079" cy="191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Формула" r:id="rId6" imgW="1777680" imgH="431640" progId="Equation.3">
                  <p:embed/>
                </p:oleObj>
              </mc:Choice>
              <mc:Fallback>
                <p:oleObj name="Формула" r:id="rId6" imgW="1777680" imgH="431640" progId="Equation.3">
                  <p:embed/>
                  <p:pic>
                    <p:nvPicPr>
                      <p:cNvPr id="0" name="Picture 3" descr="а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00570"/>
                        <a:ext cx="7893079" cy="1916912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48" y="6500834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Ответ:  Г=1,5.</a:t>
            </a:r>
            <a:endParaRPr lang="ru-RU" b="1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87363" y="2143116"/>
          <a:ext cx="5002731" cy="228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Формула" r:id="rId8" imgW="1917360" imgH="876240" progId="Equation.3">
                  <p:embed/>
                </p:oleObj>
              </mc:Choice>
              <mc:Fallback>
                <p:oleObj name="Формула" r:id="rId8" imgW="1917360" imgH="876240" progId="Equation.3">
                  <p:embed/>
                  <p:pic>
                    <p:nvPicPr>
                      <p:cNvPr id="0" name="Picture 4" descr="а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63" y="2143116"/>
                        <a:ext cx="5002731" cy="2286016"/>
                      </a:xfrm>
                      <a:prstGeom prst="rect">
                        <a:avLst/>
                      </a:prstGeom>
                      <a:blipFill dpi="0" rotWithShape="0">
                        <a:blip r:embed="rId10"/>
                        <a:srcRect/>
                        <a:stretch>
                          <a:fillRect/>
                        </a:stretch>
                      </a:blip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Построение изображений </a:t>
            </a:r>
          </a:p>
          <a:p>
            <a:pPr algn="ctr"/>
            <a:r>
              <a:rPr lang="ru-RU" sz="4800" b="1" dirty="0" smtClean="0"/>
              <a:t>в рассеивающей линзе</a:t>
            </a:r>
            <a:endParaRPr lang="ru-RU" sz="48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285720" y="2357430"/>
            <a:ext cx="8643998" cy="4500570"/>
            <a:chOff x="285720" y="1571636"/>
            <a:chExt cx="8643998" cy="450057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286248" y="1571636"/>
              <a:ext cx="571504" cy="4500570"/>
              <a:chOff x="4286248" y="1571636"/>
              <a:chExt cx="571504" cy="450057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4572000" y="1643074"/>
                <a:ext cx="285752" cy="4429132"/>
                <a:chOff x="4572000" y="1643074"/>
                <a:chExt cx="285752" cy="4429132"/>
              </a:xfrm>
            </p:grpSpPr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 rot="5400000">
                  <a:off x="2714624" y="3857640"/>
                  <a:ext cx="371475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 flipH="1" flipV="1">
                  <a:off x="4536281" y="1678793"/>
                  <a:ext cx="357190" cy="28575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6200000" flipH="1">
                  <a:off x="4536281" y="5750735"/>
                  <a:ext cx="357190" cy="28575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Прямая соединительная линия 13"/>
              <p:cNvCxnSpPr/>
              <p:nvPr/>
            </p:nvCxnSpPr>
            <p:spPr>
              <a:xfrm rot="16200000" flipH="1">
                <a:off x="4214798" y="1643086"/>
                <a:ext cx="428652" cy="28575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4250529" y="5750735"/>
                <a:ext cx="357190" cy="28575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85720" y="4071966"/>
              <a:ext cx="86439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607323" y="496491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036083" y="4893479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7322363" y="482204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893603" y="4893479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714083" y="4143777"/>
            <a:ext cx="14295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28860" y="3429000"/>
            <a:ext cx="2071702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3143240" y="3429000"/>
            <a:ext cx="1428760" cy="142876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572000" y="2357430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428860" y="3429000"/>
            <a:ext cx="2143140" cy="142876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3464314" y="4536686"/>
            <a:ext cx="50165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1714480" y="3286124"/>
          <a:ext cx="576266" cy="62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3286124"/>
                        <a:ext cx="576266" cy="62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28992" y="3500438"/>
          <a:ext cx="600073" cy="71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Формула" r:id="rId5" imgW="190440" imgH="215640" progId="Equation.3">
                  <p:embed/>
                </p:oleObj>
              </mc:Choice>
              <mc:Fallback>
                <p:oleObj name="Формула" r:id="rId5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500438"/>
                        <a:ext cx="600073" cy="715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785918" y="4214818"/>
          <a:ext cx="57626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Формула" r:id="rId7" imgW="152280" imgH="164880" progId="Equation.3">
                  <p:embed/>
                </p:oleObj>
              </mc:Choice>
              <mc:Fallback>
                <p:oleObj name="Формула" r:id="rId7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214818"/>
                        <a:ext cx="576263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357554" y="4857760"/>
          <a:ext cx="714380" cy="808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Формула" r:id="rId9" imgW="190440" imgH="215640" progId="Equation.3">
                  <p:embed/>
                </p:oleObj>
              </mc:Choice>
              <mc:Fallback>
                <p:oleObj name="Формула" r:id="rId9" imgW="1904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857760"/>
                        <a:ext cx="714380" cy="808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786050" y="4929198"/>
          <a:ext cx="6254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Формула" r:id="rId11" imgW="164880" imgH="164880" progId="Equation.3">
                  <p:embed/>
                </p:oleObj>
              </mc:Choice>
              <mc:Fallback>
                <p:oleObj name="Формула" r:id="rId11" imgW="1648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929198"/>
                        <a:ext cx="6254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142976" y="4929198"/>
          <a:ext cx="9144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Формула" r:id="rId13" imgW="241200" imgH="164880" progId="Equation.3">
                  <p:embed/>
                </p:oleObj>
              </mc:Choice>
              <mc:Fallback>
                <p:oleObj name="Формула" r:id="rId13" imgW="2412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929198"/>
                        <a:ext cx="91440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" name="Picture 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2071678"/>
            <a:ext cx="3000396" cy="7854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59" name="Прямоугольник 58"/>
          <p:cNvSpPr/>
          <p:nvPr/>
        </p:nvSpPr>
        <p:spPr>
          <a:xfrm>
            <a:off x="4857752" y="3500438"/>
            <a:ext cx="4286248" cy="2554545"/>
          </a:xfrm>
          <a:prstGeom prst="rect">
            <a:avLst/>
          </a:prstGeom>
          <a:solidFill>
            <a:srgbClr val="B9FFDC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3200" b="1" baseline="-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3200" b="1" baseline="-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изображение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предмета АВ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прямое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уменьшенное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-мнимое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C:\Users\Администратор\Pictures\Преломление света\преломление све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355748" cy="5572164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5400000" flipH="1" flipV="1">
            <a:off x="2357422" y="3071810"/>
            <a:ext cx="2643206" cy="178595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6200000" flipH="1">
            <a:off x="4143384" y="3071822"/>
            <a:ext cx="2714620" cy="18573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643438" y="1285860"/>
            <a:ext cx="2214578" cy="1357346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71670" y="3429000"/>
            <a:ext cx="5143536" cy="0"/>
          </a:xfrm>
          <a:prstGeom prst="line">
            <a:avLst/>
          </a:prstGeom>
          <a:ln w="57150"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Построение изображений </a:t>
            </a:r>
          </a:p>
          <a:p>
            <a:pPr algn="ctr"/>
            <a:r>
              <a:rPr lang="ru-RU" sz="4800" b="1" dirty="0" smtClean="0"/>
              <a:t>в рассеивающей линзе</a:t>
            </a:r>
            <a:endParaRPr lang="ru-RU" sz="4800" b="1" dirty="0"/>
          </a:p>
        </p:txBody>
      </p:sp>
      <p:grpSp>
        <p:nvGrpSpPr>
          <p:cNvPr id="3" name="Группа 18"/>
          <p:cNvGrpSpPr/>
          <p:nvPr/>
        </p:nvGrpSpPr>
        <p:grpSpPr>
          <a:xfrm>
            <a:off x="285720" y="2357430"/>
            <a:ext cx="8643998" cy="4500570"/>
            <a:chOff x="285720" y="1571636"/>
            <a:chExt cx="8643998" cy="4500570"/>
          </a:xfrm>
        </p:grpSpPr>
        <p:grpSp>
          <p:nvGrpSpPr>
            <p:cNvPr id="5" name="Группа 15"/>
            <p:cNvGrpSpPr/>
            <p:nvPr/>
          </p:nvGrpSpPr>
          <p:grpSpPr>
            <a:xfrm>
              <a:off x="4286248" y="1571636"/>
              <a:ext cx="571504" cy="4500570"/>
              <a:chOff x="4286248" y="1571636"/>
              <a:chExt cx="571504" cy="4500570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4572000" y="1643074"/>
                <a:ext cx="285752" cy="4429132"/>
                <a:chOff x="4572000" y="1643074"/>
                <a:chExt cx="285752" cy="4429132"/>
              </a:xfrm>
            </p:grpSpPr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 rot="5400000">
                  <a:off x="2714624" y="3857640"/>
                  <a:ext cx="371475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 flipH="1" flipV="1">
                  <a:off x="4536281" y="1678793"/>
                  <a:ext cx="357190" cy="28575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6200000" flipH="1">
                  <a:off x="4536281" y="5750735"/>
                  <a:ext cx="357190" cy="28575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Прямая соединительная линия 13"/>
              <p:cNvCxnSpPr/>
              <p:nvPr/>
            </p:nvCxnSpPr>
            <p:spPr>
              <a:xfrm rot="16200000" flipH="1">
                <a:off x="4214798" y="1643086"/>
                <a:ext cx="428652" cy="28575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4250529" y="5750735"/>
                <a:ext cx="357190" cy="28575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85720" y="4071966"/>
              <a:ext cx="86439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607323" y="482204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714083" y="4143777"/>
            <a:ext cx="14295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28860" y="3429000"/>
            <a:ext cx="2071702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714480" y="3429000"/>
            <a:ext cx="2857520" cy="142876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572000" y="2714620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428860" y="3429000"/>
            <a:ext cx="2143140" cy="142876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2965042" y="4464454"/>
            <a:ext cx="78581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1714480" y="3286124"/>
          <a:ext cx="576266" cy="62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3286124"/>
                        <a:ext cx="576266" cy="62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357554" y="3571876"/>
          <a:ext cx="600073" cy="71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Формула" r:id="rId5" imgW="190440" imgH="215640" progId="Equation.3">
                  <p:embed/>
                </p:oleObj>
              </mc:Choice>
              <mc:Fallback>
                <p:oleObj name="Формула" r:id="rId5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3571876"/>
                        <a:ext cx="600073" cy="715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785918" y="4214818"/>
          <a:ext cx="57626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Формула" r:id="rId7" imgW="152280" imgH="164880" progId="Equation.3">
                  <p:embed/>
                </p:oleObj>
              </mc:Choice>
              <mc:Fallback>
                <p:oleObj name="Формула" r:id="rId7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214818"/>
                        <a:ext cx="576263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357554" y="4286256"/>
          <a:ext cx="714380" cy="808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Формула" r:id="rId9" imgW="190440" imgH="215640" progId="Equation.3">
                  <p:embed/>
                </p:oleObj>
              </mc:Choice>
              <mc:Fallback>
                <p:oleObj name="Формула" r:id="rId9" imgW="1904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286256"/>
                        <a:ext cx="714380" cy="808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428728" y="4929198"/>
          <a:ext cx="6254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Формула" r:id="rId11" imgW="164880" imgH="164880" progId="Equation.3">
                  <p:embed/>
                </p:oleObj>
              </mc:Choice>
              <mc:Fallback>
                <p:oleObj name="Формула" r:id="rId11" imgW="1648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929198"/>
                        <a:ext cx="6254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4714876" y="3500438"/>
            <a:ext cx="4286248" cy="2554545"/>
          </a:xfrm>
          <a:prstGeom prst="rect">
            <a:avLst/>
          </a:prstGeom>
          <a:solidFill>
            <a:srgbClr val="B9FFDC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3200" b="1" baseline="-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3200" b="1" baseline="-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изображение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предмета АВ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прямое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уменьшенное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-мнимое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857364"/>
            <a:ext cx="1801666" cy="928694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Построение изображений </a:t>
            </a:r>
          </a:p>
          <a:p>
            <a:pPr algn="ctr"/>
            <a:r>
              <a:rPr lang="ru-RU" sz="4800" b="1" dirty="0" smtClean="0"/>
              <a:t>в рассеивающей линзе</a:t>
            </a:r>
            <a:endParaRPr lang="ru-RU" sz="4800" b="1" dirty="0"/>
          </a:p>
        </p:txBody>
      </p:sp>
      <p:grpSp>
        <p:nvGrpSpPr>
          <p:cNvPr id="3" name="Группа 18"/>
          <p:cNvGrpSpPr/>
          <p:nvPr/>
        </p:nvGrpSpPr>
        <p:grpSpPr>
          <a:xfrm>
            <a:off x="285720" y="2357430"/>
            <a:ext cx="8643998" cy="4500570"/>
            <a:chOff x="285720" y="1571636"/>
            <a:chExt cx="8643998" cy="4500570"/>
          </a:xfrm>
        </p:grpSpPr>
        <p:grpSp>
          <p:nvGrpSpPr>
            <p:cNvPr id="5" name="Группа 15"/>
            <p:cNvGrpSpPr/>
            <p:nvPr/>
          </p:nvGrpSpPr>
          <p:grpSpPr>
            <a:xfrm>
              <a:off x="4286248" y="1571636"/>
              <a:ext cx="571504" cy="4500570"/>
              <a:chOff x="4286248" y="1571636"/>
              <a:chExt cx="571504" cy="4500570"/>
            </a:xfrm>
          </p:grpSpPr>
          <p:grpSp>
            <p:nvGrpSpPr>
              <p:cNvPr id="6" name="Группа 12"/>
              <p:cNvGrpSpPr/>
              <p:nvPr/>
            </p:nvGrpSpPr>
            <p:grpSpPr>
              <a:xfrm>
                <a:off x="4572000" y="1643074"/>
                <a:ext cx="285752" cy="4429132"/>
                <a:chOff x="4572000" y="1643074"/>
                <a:chExt cx="285752" cy="4429132"/>
              </a:xfrm>
            </p:grpSpPr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 rot="5400000">
                  <a:off x="2714624" y="3857640"/>
                  <a:ext cx="371475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 flipH="1" flipV="1">
                  <a:off x="4536281" y="1678793"/>
                  <a:ext cx="357190" cy="28575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6200000" flipH="1">
                  <a:off x="4536281" y="5750735"/>
                  <a:ext cx="357190" cy="28575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Прямая соединительная линия 13"/>
              <p:cNvCxnSpPr/>
              <p:nvPr/>
            </p:nvCxnSpPr>
            <p:spPr>
              <a:xfrm rot="16200000" flipH="1">
                <a:off x="4214798" y="1643086"/>
                <a:ext cx="428652" cy="28575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4250529" y="5750735"/>
                <a:ext cx="357190" cy="28575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85720" y="4071966"/>
              <a:ext cx="86439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607323" y="496491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036083" y="4893479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7322363" y="4822041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893603" y="4893479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-499701" y="4142983"/>
            <a:ext cx="14295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3429000"/>
            <a:ext cx="428628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3143240" y="3429000"/>
            <a:ext cx="1428760" cy="142876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572000" y="2357430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14282" y="3429000"/>
            <a:ext cx="4357718" cy="142876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3322232" y="4678768"/>
            <a:ext cx="35719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285720" y="3286124"/>
          <a:ext cx="576266" cy="62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286124"/>
                        <a:ext cx="576266" cy="62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28992" y="3786190"/>
          <a:ext cx="600073" cy="71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Формула" r:id="rId5" imgW="190440" imgH="215640" progId="Equation.3">
                  <p:embed/>
                </p:oleObj>
              </mc:Choice>
              <mc:Fallback>
                <p:oleObj name="Формула" r:id="rId5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786190"/>
                        <a:ext cx="600073" cy="715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85720" y="4214818"/>
          <a:ext cx="57626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Формула" r:id="rId7" imgW="152280" imgH="164880" progId="Equation.3">
                  <p:embed/>
                </p:oleObj>
              </mc:Choice>
              <mc:Fallback>
                <p:oleObj name="Формула" r:id="rId7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214818"/>
                        <a:ext cx="576263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357554" y="4857760"/>
          <a:ext cx="714380" cy="808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Формула" r:id="rId9" imgW="190440" imgH="215640" progId="Equation.3">
                  <p:embed/>
                </p:oleObj>
              </mc:Choice>
              <mc:Fallback>
                <p:oleObj name="Формула" r:id="rId9" imgW="1904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857760"/>
                        <a:ext cx="714380" cy="808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786050" y="4929198"/>
          <a:ext cx="6254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Формула" r:id="rId11" imgW="164880" imgH="164880" progId="Equation.3">
                  <p:embed/>
                </p:oleObj>
              </mc:Choice>
              <mc:Fallback>
                <p:oleObj name="Формула" r:id="rId11" imgW="1648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929198"/>
                        <a:ext cx="6254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142976" y="4929198"/>
          <a:ext cx="9144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Формула" r:id="rId13" imgW="241200" imgH="164880" progId="Equation.3">
                  <p:embed/>
                </p:oleObj>
              </mc:Choice>
              <mc:Fallback>
                <p:oleObj name="Формула" r:id="rId13" imgW="2412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929198"/>
                        <a:ext cx="91440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4857752" y="4303455"/>
            <a:ext cx="4286248" cy="2554545"/>
          </a:xfrm>
          <a:prstGeom prst="rect">
            <a:avLst/>
          </a:prstGeom>
          <a:solidFill>
            <a:srgbClr val="B9FFDC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3200" b="1" baseline="-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3200" b="1" baseline="-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изображение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предмета АВ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прямое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уменьшенное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-мнимое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857364"/>
            <a:ext cx="1870247" cy="785818"/>
          </a:xfrm>
          <a:prstGeom prst="rect">
            <a:avLst/>
          </a:prstGeom>
          <a:solidFill>
            <a:srgbClr val="FFFF66"/>
          </a:solidFill>
        </p:spPr>
      </p:pic>
      <p:sp>
        <p:nvSpPr>
          <p:cNvPr id="36" name="TextBox 35"/>
          <p:cNvSpPr txBox="1"/>
          <p:nvPr/>
        </p:nvSpPr>
        <p:spPr>
          <a:xfrm>
            <a:off x="5929322" y="1571612"/>
            <a:ext cx="3214678" cy="267765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Вывод: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во всех случаях рассеивающая линза дает прямое, уменьшенное, мнимое изображение.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Задача. </a:t>
            </a:r>
          </a:p>
          <a:p>
            <a:r>
              <a:rPr lang="ru-RU" sz="2800" dirty="0" smtClean="0"/>
              <a:t>Найти  оптическую  силу линз, фокусные расстояния которых равны +5 см, +20 см, -2 м.  Для первой из линз сделайте построение изображения предмета, находящегося между фокусом и двойным фокусом линзы в масштабе 1:5.</a:t>
            </a:r>
            <a:endParaRPr lang="ru-RU" sz="2800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0" y="2714620"/>
          <a:ext cx="37496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Формула" r:id="rId3" imgW="1180800" imgH="1104840" progId="Equation.3">
                  <p:embed/>
                </p:oleObj>
              </mc:Choice>
              <mc:Fallback>
                <p:oleObj name="Формула" r:id="rId3" imgW="1180800" imgH="1104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14620"/>
                        <a:ext cx="3749675" cy="350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000496" y="2473325"/>
          <a:ext cx="3903663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Формула" r:id="rId5" imgW="1536480" imgH="1726920" progId="Equation.3">
                  <p:embed/>
                </p:oleObj>
              </mc:Choice>
              <mc:Fallback>
                <p:oleObj name="Формула" r:id="rId5" imgW="1536480" imgH="1726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2473325"/>
                        <a:ext cx="3903663" cy="438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5643578"/>
            <a:ext cx="22859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21451" y="4822029"/>
            <a:ext cx="4000504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893087" y="4822029"/>
            <a:ext cx="4000504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14282" y="214290"/>
          <a:ext cx="6924694" cy="5472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Формула" r:id="rId3" imgW="1574640" imgH="1244520" progId="Equation.3">
                  <p:embed/>
                </p:oleObj>
              </mc:Choice>
              <mc:Fallback>
                <p:oleObj name="Формула" r:id="rId3" imgW="1574640" imgH="1244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14290"/>
                        <a:ext cx="6924694" cy="5472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715139" y="2000240"/>
          <a:ext cx="2405537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Формула" r:id="rId5" imgW="1307880" imgH="660240" progId="Equation.3">
                  <p:embed/>
                </p:oleObj>
              </mc:Choice>
              <mc:Fallback>
                <p:oleObj name="Формула" r:id="rId5" imgW="130788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9" y="2000240"/>
                        <a:ext cx="2405537" cy="1214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85720" y="6000768"/>
          <a:ext cx="7715304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Формула" r:id="rId7" imgW="3416040" imgH="203040" progId="Equation.3">
                  <p:embed/>
                </p:oleObj>
              </mc:Choice>
              <mc:Fallback>
                <p:oleObj name="Формула" r:id="rId7" imgW="34160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6000768"/>
                        <a:ext cx="7715304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/>
          <p:nvPr/>
        </p:nvCxnSpPr>
        <p:spPr>
          <a:xfrm rot="5400000">
            <a:off x="2001026" y="3142454"/>
            <a:ext cx="514353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5720" y="3429000"/>
            <a:ext cx="8858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714744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000364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143504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571868" y="3714752"/>
          <a:ext cx="6254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Формула" r:id="rId3" imgW="164880" imgH="164880" progId="Equation.3">
                  <p:embed/>
                </p:oleObj>
              </mc:Choice>
              <mc:Fallback>
                <p:oleObj name="Формула" r:id="rId3" imgW="1648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714752"/>
                        <a:ext cx="625475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072066" y="3714752"/>
          <a:ext cx="6254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Формула" r:id="rId5" imgW="164880" imgH="164880" progId="Equation.3">
                  <p:embed/>
                </p:oleObj>
              </mc:Choice>
              <mc:Fallback>
                <p:oleObj name="Формула" r:id="rId5" imgW="1648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714752"/>
                        <a:ext cx="625475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643174" y="3714752"/>
          <a:ext cx="9144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Формула" r:id="rId6" imgW="241200" imgH="164880" progId="Equation.3">
                  <p:embed/>
                </p:oleObj>
              </mc:Choice>
              <mc:Fallback>
                <p:oleObj name="Формула" r:id="rId6" imgW="24120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714752"/>
                        <a:ext cx="91440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rot="5400000" flipH="1" flipV="1">
            <a:off x="2786447" y="2714223"/>
            <a:ext cx="14295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00430" y="2000240"/>
            <a:ext cx="107157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428992" y="3143248"/>
            <a:ext cx="4643470" cy="2357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321835" y="2178835"/>
            <a:ext cx="1428760" cy="107157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4250529" y="3750471"/>
            <a:ext cx="3143272" cy="25003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286380" y="4714884"/>
            <a:ext cx="257176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500430" y="2357430"/>
          <a:ext cx="6778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Формула" r:id="rId8" imgW="126720" imgH="164880" progId="Equation.3">
                  <p:embed/>
                </p:oleObj>
              </mc:Choice>
              <mc:Fallback>
                <p:oleObj name="Формула" r:id="rId8" imgW="12672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357430"/>
                        <a:ext cx="6778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6572264" y="4429132"/>
          <a:ext cx="8810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Формула" r:id="rId10" imgW="164880" imgH="164880" progId="Equation.3">
                  <p:embed/>
                </p:oleObj>
              </mc:Choice>
              <mc:Fallback>
                <p:oleObj name="Формула" r:id="rId10" imgW="1648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4429132"/>
                        <a:ext cx="8810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286248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2928926" y="1571612"/>
          <a:ext cx="5762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Формула" r:id="rId12" imgW="152280" imgH="164880" progId="Equation.3">
                  <p:embed/>
                </p:oleObj>
              </mc:Choice>
              <mc:Fallback>
                <p:oleObj name="Формула" r:id="rId12" imgW="1522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1571612"/>
                        <a:ext cx="576263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6643702" y="5214950"/>
          <a:ext cx="6000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Формула" r:id="rId14" imgW="190440" imgH="215640" progId="Equation.3">
                  <p:embed/>
                </p:oleObj>
              </mc:Choice>
              <mc:Fallback>
                <p:oleObj name="Формула" r:id="rId14" imgW="190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5214950"/>
                        <a:ext cx="600075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2928926" y="2786058"/>
          <a:ext cx="57626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Формула" r:id="rId16" imgW="152280" imgH="164880" progId="Equation.3">
                  <p:embed/>
                </p:oleObj>
              </mc:Choice>
              <mc:Fallback>
                <p:oleObj name="Формула" r:id="rId16" imgW="15228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786058"/>
                        <a:ext cx="576262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6643702" y="3429000"/>
          <a:ext cx="7143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Формула" r:id="rId18" imgW="190440" imgH="215640" progId="Equation.3">
                  <p:embed/>
                </p:oleObj>
              </mc:Choice>
              <mc:Fallback>
                <p:oleObj name="Формула" r:id="rId18" imgW="1904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3429000"/>
                        <a:ext cx="714375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85720" y="500063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</a:t>
            </a:r>
            <a:endParaRPr lang="ru-RU" sz="3200" dirty="0"/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1714480" y="5000636"/>
          <a:ext cx="2406657" cy="1529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Формула" r:id="rId20" imgW="1079280" imgH="685800" progId="Equation.3">
                  <p:embed/>
                </p:oleObj>
              </mc:Choice>
              <mc:Fallback>
                <p:oleObj name="Формула" r:id="rId20" imgW="1079280" imgH="685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000636"/>
                        <a:ext cx="2406657" cy="1529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5572132" y="857232"/>
            <a:ext cx="3571868" cy="6000768"/>
          </a:xfrm>
          <a:prstGeom prst="rect">
            <a:avLst/>
          </a:prstGeom>
          <a:solidFill>
            <a:srgbClr val="BCCF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3429000"/>
            <a:ext cx="5572132" cy="206210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/>
              <a:t>2.Отношение синуса угла падения к синусу угла преломления есть величина постоянная для двух сред: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648325"/>
            <a:ext cx="2000250" cy="120967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666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 преломления света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357430"/>
            <a:ext cx="304800" cy="619125"/>
          </a:xfrm>
          <a:prstGeom prst="rect">
            <a:avLst/>
          </a:prstGeom>
          <a:noFill/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071942"/>
            <a:ext cx="314325" cy="61912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0" y="857232"/>
            <a:ext cx="5500694" cy="2308324"/>
          </a:xfrm>
          <a:prstGeom prst="rect">
            <a:avLst/>
          </a:prstGeom>
          <a:solidFill>
            <a:srgbClr val="C7E6A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/>
              <a:t>1</a:t>
            </a:r>
            <a:r>
              <a:rPr lang="ru-RU" sz="2800" b="1" i="1" dirty="0" smtClean="0"/>
              <a:t>. Луч падающий,  луч преломленный и перпендикуляр, проведенный к границе раздела двух сред в точке падения луча, лежат в одной плоскости.</a:t>
            </a:r>
          </a:p>
        </p:txBody>
      </p:sp>
      <p:grpSp>
        <p:nvGrpSpPr>
          <p:cNvPr id="3" name="Группа 26"/>
          <p:cNvGrpSpPr/>
          <p:nvPr/>
        </p:nvGrpSpPr>
        <p:grpSpPr>
          <a:xfrm>
            <a:off x="5643570" y="1142984"/>
            <a:ext cx="3500430" cy="5072099"/>
            <a:chOff x="6143604" y="571480"/>
            <a:chExt cx="3500430" cy="311088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357918" y="1973570"/>
              <a:ext cx="2857520" cy="1051567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429388" y="1643050"/>
              <a:ext cx="2143140" cy="0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6143604" y="1316340"/>
              <a:ext cx="1357354" cy="61246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7786678" y="2999420"/>
              <a:ext cx="1000132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8286712" y="3025137"/>
              <a:ext cx="1357322" cy="65723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rot="16200000" flipH="1">
              <a:off x="7389959" y="2128352"/>
              <a:ext cx="1007752" cy="78581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357826"/>
            <a:ext cx="304800" cy="619125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7429520" y="4071942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sym typeface="Symbol"/>
              </a:rPr>
              <a:t>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3970715" cy="5643578"/>
          </a:xfrm>
          <a:prstGeom prst="rect">
            <a:avLst/>
          </a:prstGeom>
          <a:noFill/>
          <a:ln w="76200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79930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закономерности поведения луча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3372" y="785794"/>
            <a:ext cx="500062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При переходе из оптически более плотной среды (воды, стекло, …)   в оптически менее плотную среду         ( воздух) преломленный луч  идет  дальше от перпендикуляра.</a:t>
            </a:r>
            <a:endParaRPr lang="ru-RU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1000100" y="1285860"/>
            <a:ext cx="857256" cy="8572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1535885" y="2678901"/>
            <a:ext cx="1214446" cy="4286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1142976" y="5143512"/>
            <a:ext cx="785818" cy="7858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928794" y="4643446"/>
            <a:ext cx="1143008" cy="50006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43372" y="3749457"/>
            <a:ext cx="5000628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При переходе из оптически менее плотной среды </a:t>
            </a:r>
          </a:p>
          <a:p>
            <a:r>
              <a:rPr lang="ru-RU" sz="2800" b="1" dirty="0" smtClean="0"/>
              <a:t>( воздух) в оптически более плотную среду (вода, стекло,…)         преломленный луч  идет  ближе к перпендикуляру.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12451" t="18554" r="12842" b="8203"/>
          <a:stretch>
            <a:fillRect/>
          </a:stretch>
        </p:blipFill>
        <p:spPr bwMode="auto">
          <a:xfrm>
            <a:off x="0" y="134500"/>
            <a:ext cx="9144000" cy="672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857852" y="785794"/>
            <a:ext cx="3286148" cy="39703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 переходе из оптически более плотной среды (воды) в оптически менее плотную среду ( воздух) преломленный луч  идет  дальше от перпендикуляра.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43174" y="3286124"/>
            <a:ext cx="342902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3107521" y="1821645"/>
            <a:ext cx="1857388" cy="1071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357686" y="3500438"/>
            <a:ext cx="2428892" cy="2000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214810" y="3643314"/>
            <a:ext cx="1714512" cy="1000132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2451" t="16601" r="15039" b="16992"/>
          <a:stretch>
            <a:fillRect/>
          </a:stretch>
        </p:blipFill>
        <p:spPr bwMode="auto">
          <a:xfrm>
            <a:off x="-8434" y="214290"/>
            <a:ext cx="9152434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3428992" y="3429000"/>
            <a:ext cx="285752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357686" y="3571876"/>
            <a:ext cx="714380" cy="28575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4929190" y="2000240"/>
            <a:ext cx="1500198" cy="128588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00298" y="2000240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воздух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335756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лед</a:t>
            </a:r>
            <a:endParaRPr lang="ru-RU" sz="28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321967" y="4321975"/>
            <a:ext cx="500066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000364" y="4071942"/>
            <a:ext cx="1500198" cy="128588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29124" y="500063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вода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 l="12646" t="17773" r="15576" b="16797"/>
          <a:stretch>
            <a:fillRect/>
          </a:stretch>
        </p:blipFill>
        <p:spPr bwMode="auto">
          <a:xfrm>
            <a:off x="0" y="241283"/>
            <a:ext cx="9144000" cy="625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 стрелкой 3"/>
          <p:cNvCxnSpPr/>
          <p:nvPr/>
        </p:nvCxnSpPr>
        <p:spPr>
          <a:xfrm rot="5400000" flipH="1" flipV="1">
            <a:off x="3142446" y="3786190"/>
            <a:ext cx="2501124" cy="1643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429124" y="2643182"/>
            <a:ext cx="15716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214942" y="2357430"/>
            <a:ext cx="2214578" cy="100013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1535091" y="3964785"/>
            <a:ext cx="392988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500430" y="3357562"/>
            <a:ext cx="1714512" cy="642942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357554" y="3786190"/>
            <a:ext cx="357190" cy="35719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071934" y="585789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пузырь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357290" y="378619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Мнимое изображение пузыря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rgbClr val="E1F5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Задача.</a:t>
            </a:r>
          </a:p>
          <a:p>
            <a:r>
              <a:rPr lang="ru-RU" sz="4000" dirty="0" smtClean="0"/>
              <a:t>Фокусное расстояние объектива фотоаппарата 58 мм. Какова его оптическая сила? </a:t>
            </a:r>
            <a:endParaRPr lang="ru-RU" sz="40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0" y="2571744"/>
          <a:ext cx="3911806" cy="250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1231560" imgH="787320" progId="Equation.3">
                  <p:embed/>
                </p:oleObj>
              </mc:Choice>
              <mc:Fallback>
                <p:oleObj name="Формула" r:id="rId3" imgW="1231560" imgH="787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71744"/>
                        <a:ext cx="3911806" cy="2500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0" y="4357694"/>
            <a:ext cx="235742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108051" y="4106867"/>
            <a:ext cx="249953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679687" y="3963991"/>
            <a:ext cx="249953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75125" y="2665413"/>
          <a:ext cx="4637088" cy="419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5" imgW="1460160" imgH="1320480" progId="Equation.3">
                  <p:embed/>
                </p:oleObj>
              </mc:Choice>
              <mc:Fallback>
                <p:oleObj name="Формула" r:id="rId5" imgW="1460160" imgH="1320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2665413"/>
                        <a:ext cx="4637088" cy="419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7000892" y="4500570"/>
            <a:ext cx="785818" cy="71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3354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Задача.</a:t>
            </a:r>
          </a:p>
          <a:p>
            <a:r>
              <a:rPr lang="ru-RU" sz="3600" dirty="0" smtClean="0"/>
              <a:t>На матовом стекле фотоаппарата получили изображение цветка в </a:t>
            </a:r>
            <a:r>
              <a:rPr lang="ru-RU" sz="3600" u="sng" dirty="0" smtClean="0"/>
              <a:t>натуральную величину</a:t>
            </a:r>
            <a:r>
              <a:rPr lang="ru-RU" sz="3600" dirty="0" smtClean="0"/>
              <a:t>. Расстояние от цветка до изображения 60 см. Чему = фокусное расстояние объектива? </a:t>
            </a:r>
            <a:endParaRPr lang="ru-RU" sz="36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0" y="3416300"/>
          <a:ext cx="4244975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3" imgW="1346040" imgH="1091880" progId="Equation.3">
                  <p:embed/>
                </p:oleObj>
              </mc:Choice>
              <mc:Fallback>
                <p:oleObj name="Формула" r:id="rId3" imgW="1346040" imgH="1091880" progId="Equation.3">
                  <p:embed/>
                  <p:pic>
                    <p:nvPicPr>
                      <p:cNvPr id="0" name="Picture 4" descr="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16300"/>
                        <a:ext cx="4244975" cy="34417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stretch>
                          <a:fillRect/>
                        </a:stretch>
                      </a:blip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0" y="5643578"/>
            <a:ext cx="28574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286658" y="5285582"/>
            <a:ext cx="314324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858294" y="5285582"/>
            <a:ext cx="314324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5866099" y="3714752"/>
            <a:ext cx="2351798" cy="1928830"/>
            <a:chOff x="29945" y="357167"/>
            <a:chExt cx="8572560" cy="5286424"/>
          </a:xfrm>
        </p:grpSpPr>
        <p:grpSp>
          <p:nvGrpSpPr>
            <p:cNvPr id="9" name="Группа 43"/>
            <p:cNvGrpSpPr/>
            <p:nvPr/>
          </p:nvGrpSpPr>
          <p:grpSpPr>
            <a:xfrm>
              <a:off x="29945" y="357167"/>
              <a:ext cx="8572560" cy="5286424"/>
              <a:chOff x="513344" y="285728"/>
              <a:chExt cx="8572560" cy="6156305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 flipH="1" flipV="1">
                <a:off x="2964645" y="3250405"/>
                <a:ext cx="35719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6200000" flipV="1">
                <a:off x="1367417" y="3239091"/>
                <a:ext cx="415968" cy="1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 flipH="1" flipV="1">
                <a:off x="5872741" y="3209702"/>
                <a:ext cx="35719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7390008" y="3292896"/>
                <a:ext cx="35719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" name="Группа 42"/>
              <p:cNvGrpSpPr/>
              <p:nvPr/>
            </p:nvGrpSpPr>
            <p:grpSpPr>
              <a:xfrm>
                <a:off x="513344" y="285728"/>
                <a:ext cx="8572560" cy="6156305"/>
                <a:chOff x="513344" y="285728"/>
                <a:chExt cx="8572560" cy="6156305"/>
              </a:xfrm>
            </p:grpSpPr>
            <p:cxnSp>
              <p:nvCxnSpPr>
                <p:cNvPr id="19" name="Прямая со стрелкой 18"/>
                <p:cNvCxnSpPr/>
                <p:nvPr/>
              </p:nvCxnSpPr>
              <p:spPr>
                <a:xfrm>
                  <a:off x="1727124" y="1284048"/>
                  <a:ext cx="2844877" cy="340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 стрелкой 19"/>
                <p:cNvCxnSpPr/>
                <p:nvPr/>
              </p:nvCxnSpPr>
              <p:spPr>
                <a:xfrm rot="16200000" flipH="1">
                  <a:off x="4196709" y="1780463"/>
                  <a:ext cx="5074793" cy="4248348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Группа 20"/>
                <p:cNvGrpSpPr/>
                <p:nvPr/>
              </p:nvGrpSpPr>
              <p:grpSpPr>
                <a:xfrm>
                  <a:off x="513344" y="285728"/>
                  <a:ext cx="8572560" cy="5999998"/>
                  <a:chOff x="513344" y="285728"/>
                  <a:chExt cx="8572560" cy="5999998"/>
                </a:xfrm>
              </p:grpSpPr>
              <p:grpSp>
                <p:nvGrpSpPr>
                  <p:cNvPr id="23" name="Группа 9"/>
                  <p:cNvGrpSpPr/>
                  <p:nvPr/>
                </p:nvGrpSpPr>
                <p:grpSpPr>
                  <a:xfrm>
                    <a:off x="4572000" y="285728"/>
                    <a:ext cx="1588" cy="5999998"/>
                    <a:chOff x="4572000" y="285728"/>
                    <a:chExt cx="1588" cy="5999998"/>
                  </a:xfrm>
                </p:grpSpPr>
                <p:cxnSp>
                  <p:nvCxnSpPr>
                    <p:cNvPr id="25" name="Прямая со стрелкой 2"/>
                    <p:cNvCxnSpPr/>
                    <p:nvPr/>
                  </p:nvCxnSpPr>
                  <p:spPr>
                    <a:xfrm rot="5400000" flipH="1" flipV="1">
                      <a:off x="2393935" y="2463793"/>
                      <a:ext cx="4357718" cy="1588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 стрелкой 26"/>
                    <p:cNvCxnSpPr/>
                    <p:nvPr/>
                  </p:nvCxnSpPr>
                  <p:spPr>
                    <a:xfrm rot="5400000">
                      <a:off x="1786712" y="3499644"/>
                      <a:ext cx="5571370" cy="794"/>
                    </a:xfrm>
                    <a:prstGeom prst="straightConnector1">
                      <a:avLst/>
                    </a:prstGeom>
                    <a:ln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>
                    <a:off x="513344" y="3114301"/>
                    <a:ext cx="857256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Прямая со стрелкой 21"/>
                <p:cNvCxnSpPr/>
                <p:nvPr/>
              </p:nvCxnSpPr>
              <p:spPr>
                <a:xfrm>
                  <a:off x="1575398" y="1284047"/>
                  <a:ext cx="7501179" cy="424593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Солнце 9"/>
            <p:cNvSpPr/>
            <p:nvPr/>
          </p:nvSpPr>
          <p:spPr>
            <a:xfrm>
              <a:off x="571472" y="1142984"/>
              <a:ext cx="857256" cy="785818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Солнце 28"/>
          <p:cNvSpPr/>
          <p:nvPr/>
        </p:nvSpPr>
        <p:spPr>
          <a:xfrm>
            <a:off x="7643834" y="4857760"/>
            <a:ext cx="235180" cy="28671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5929322" y="4357694"/>
            <a:ext cx="42862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7572396" y="4857760"/>
            <a:ext cx="42862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000760" y="4357694"/>
            <a:ext cx="2258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2</a:t>
            </a:r>
            <a:r>
              <a:rPr lang="en-US" sz="1400" b="1" dirty="0" smtClean="0"/>
              <a:t>F</a:t>
            </a:r>
            <a:r>
              <a:rPr lang="ru-RU" sz="1400" b="1" dirty="0" smtClean="0"/>
              <a:t>        </a:t>
            </a:r>
            <a:r>
              <a:rPr lang="en-US" sz="1400" b="1" dirty="0" smtClean="0"/>
              <a:t>F</a:t>
            </a:r>
            <a:r>
              <a:rPr lang="ru-RU" sz="1400" b="1" dirty="0" smtClean="0"/>
              <a:t>        О        </a:t>
            </a:r>
            <a:r>
              <a:rPr lang="en-US" sz="1400" b="1" dirty="0" smtClean="0"/>
              <a:t>F</a:t>
            </a:r>
            <a:r>
              <a:rPr lang="ru-RU" sz="1400" b="1" dirty="0" smtClean="0"/>
              <a:t>    </a:t>
            </a:r>
            <a:r>
              <a:rPr lang="en-US" sz="1400" b="1" dirty="0" smtClean="0"/>
              <a:t>  </a:t>
            </a:r>
            <a:r>
              <a:rPr lang="ru-RU" sz="1400" b="1" dirty="0" smtClean="0"/>
              <a:t>2</a:t>
            </a:r>
            <a:r>
              <a:rPr lang="en-US" sz="1400" b="1" dirty="0" smtClean="0"/>
              <a:t>F</a:t>
            </a:r>
            <a:r>
              <a:rPr lang="ru-RU" sz="1400" b="1" dirty="0" smtClean="0"/>
              <a:t>      </a:t>
            </a:r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143636" y="4643446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43636" y="4870450"/>
          <a:ext cx="409564" cy="4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6" imgW="139680" imgH="177480" progId="Equation.3">
                  <p:embed/>
                </p:oleObj>
              </mc:Choice>
              <mc:Fallback>
                <p:oleObj name="Формула" r:id="rId6" imgW="1396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4870450"/>
                        <a:ext cx="409564" cy="4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339013" y="3827463"/>
          <a:ext cx="4476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8" imgW="152280" imgH="203040" progId="Equation.3">
                  <p:embed/>
                </p:oleObj>
              </mc:Choice>
              <mc:Fallback>
                <p:oleObj name="Формула" r:id="rId8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3827463"/>
                        <a:ext cx="4476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F4FE7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488</TotalTime>
  <Words>529</Words>
  <Application>Microsoft Office PowerPoint</Application>
  <PresentationFormat>Экран (4:3)</PresentationFormat>
  <Paragraphs>76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Тема1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СОШ №5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User</cp:lastModifiedBy>
  <cp:revision>55</cp:revision>
  <dcterms:created xsi:type="dcterms:W3CDTF">2012-05-04T22:21:05Z</dcterms:created>
  <dcterms:modified xsi:type="dcterms:W3CDTF">2020-04-22T14:47:46Z</dcterms:modified>
</cp:coreProperties>
</file>